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2"/>
    <p:sldId id="269" r:id="rId3"/>
    <p:sldId id="260" r:id="rId4"/>
    <p:sldId id="262" r:id="rId5"/>
    <p:sldId id="263" r:id="rId6"/>
    <p:sldId id="264" r:id="rId7"/>
    <p:sldId id="265" r:id="rId8"/>
    <p:sldId id="266" r:id="rId9"/>
    <p:sldId id="268" r:id="rId10"/>
  </p:sldIdLst>
  <p:sldSz cx="15125700" cy="10693400"/>
  <p:notesSz cx="151257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572" y="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134427" y="3314954"/>
            <a:ext cx="12856845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423C6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2268855" y="5988304"/>
            <a:ext cx="1058799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33333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423C6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rgbClr val="333333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423C6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75628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7789735" y="2459482"/>
            <a:ext cx="657967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100" b="1" i="0">
                <a:solidFill>
                  <a:srgbClr val="423C6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97031"/>
            <a:ext cx="1353185" cy="1419225"/>
          </a:xfrm>
          <a:custGeom>
            <a:avLst/>
            <a:gdLst/>
            <a:ahLst/>
            <a:cxnLst/>
            <a:rect l="l" t="t" r="r" b="b"/>
            <a:pathLst>
              <a:path w="1353184" h="1419225">
                <a:moveTo>
                  <a:pt x="0" y="0"/>
                </a:moveTo>
                <a:lnTo>
                  <a:pt x="0" y="403683"/>
                </a:lnTo>
                <a:lnTo>
                  <a:pt x="967879" y="1418865"/>
                </a:lnTo>
                <a:lnTo>
                  <a:pt x="1352804" y="1418865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08629"/>
            <a:ext cx="1109980" cy="1164590"/>
          </a:xfrm>
          <a:custGeom>
            <a:avLst/>
            <a:gdLst/>
            <a:ahLst/>
            <a:cxnLst/>
            <a:rect l="l" t="t" r="r" b="b"/>
            <a:pathLst>
              <a:path w="1109980" h="1164590">
                <a:moveTo>
                  <a:pt x="0" y="0"/>
                </a:moveTo>
                <a:lnTo>
                  <a:pt x="0" y="403661"/>
                </a:lnTo>
                <a:lnTo>
                  <a:pt x="725043" y="1164138"/>
                </a:lnTo>
                <a:lnTo>
                  <a:pt x="1109903" y="1164138"/>
                </a:lnTo>
                <a:lnTo>
                  <a:pt x="0" y="0"/>
                </a:lnTo>
                <a:close/>
              </a:path>
            </a:pathLst>
          </a:custGeom>
          <a:solidFill>
            <a:srgbClr val="41A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" y="0"/>
            <a:ext cx="1353185" cy="1339850"/>
          </a:xfrm>
          <a:custGeom>
            <a:avLst/>
            <a:gdLst/>
            <a:ahLst/>
            <a:cxnLst/>
            <a:rect l="l" t="t" r="r" b="b"/>
            <a:pathLst>
              <a:path w="1353184" h="1339850">
                <a:moveTo>
                  <a:pt x="1352674" y="0"/>
                </a:moveTo>
                <a:lnTo>
                  <a:pt x="0" y="0"/>
                </a:lnTo>
                <a:lnTo>
                  <a:pt x="1352674" y="1339468"/>
                </a:lnTo>
                <a:lnTo>
                  <a:pt x="1352674" y="0"/>
                </a:lnTo>
                <a:close/>
              </a:path>
            </a:pathLst>
          </a:custGeom>
          <a:solidFill>
            <a:srgbClr val="5550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5727827" y="5401309"/>
            <a:ext cx="734695" cy="3849370"/>
          </a:xfrm>
          <a:custGeom>
            <a:avLst/>
            <a:gdLst/>
            <a:ahLst/>
            <a:cxnLst/>
            <a:rect l="l" t="t" r="r" b="b"/>
            <a:pathLst>
              <a:path w="734695" h="3849370">
                <a:moveTo>
                  <a:pt x="0" y="0"/>
                </a:moveTo>
                <a:lnTo>
                  <a:pt x="0" y="3849370"/>
                </a:lnTo>
                <a:lnTo>
                  <a:pt x="734440" y="3849370"/>
                </a:lnTo>
              </a:path>
              <a:path w="734695" h="3849370">
                <a:moveTo>
                  <a:pt x="0" y="0"/>
                </a:moveTo>
                <a:lnTo>
                  <a:pt x="0" y="1392427"/>
                </a:lnTo>
                <a:lnTo>
                  <a:pt x="734440" y="1392427"/>
                </a:lnTo>
              </a:path>
            </a:pathLst>
          </a:custGeom>
          <a:ln w="12700">
            <a:solidFill>
              <a:srgbClr val="3C67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5173217" y="3429380"/>
            <a:ext cx="2513330" cy="278130"/>
          </a:xfrm>
          <a:custGeom>
            <a:avLst/>
            <a:gdLst/>
            <a:ahLst/>
            <a:cxnLst/>
            <a:rect l="l" t="t" r="r" b="b"/>
            <a:pathLst>
              <a:path w="2513329" h="278129">
                <a:moveTo>
                  <a:pt x="0" y="0"/>
                </a:moveTo>
                <a:lnTo>
                  <a:pt x="0" y="139064"/>
                </a:lnTo>
                <a:lnTo>
                  <a:pt x="2513203" y="139064"/>
                </a:lnTo>
                <a:lnTo>
                  <a:pt x="2513203" y="278129"/>
                </a:lnTo>
              </a:path>
            </a:pathLst>
          </a:custGeom>
          <a:ln w="12700">
            <a:solidFill>
              <a:srgbClr val="3458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691705" y="5406643"/>
            <a:ext cx="707390" cy="3896995"/>
          </a:xfrm>
          <a:custGeom>
            <a:avLst/>
            <a:gdLst/>
            <a:ahLst/>
            <a:cxnLst/>
            <a:rect l="l" t="t" r="r" b="b"/>
            <a:pathLst>
              <a:path w="707390" h="3896995">
                <a:moveTo>
                  <a:pt x="0" y="0"/>
                </a:moveTo>
                <a:lnTo>
                  <a:pt x="0" y="3896614"/>
                </a:lnTo>
                <a:lnTo>
                  <a:pt x="664527" y="3896614"/>
                </a:lnTo>
              </a:path>
              <a:path w="707390" h="3896995">
                <a:moveTo>
                  <a:pt x="0" y="0"/>
                </a:moveTo>
                <a:lnTo>
                  <a:pt x="0" y="1387093"/>
                </a:lnTo>
                <a:lnTo>
                  <a:pt x="707072" y="1387093"/>
                </a:lnTo>
              </a:path>
            </a:pathLst>
          </a:custGeom>
          <a:ln w="12700">
            <a:solidFill>
              <a:srgbClr val="3C67B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2591054" y="3429380"/>
            <a:ext cx="2582545" cy="283845"/>
          </a:xfrm>
          <a:custGeom>
            <a:avLst/>
            <a:gdLst/>
            <a:ahLst/>
            <a:cxnLst/>
            <a:rect l="l" t="t" r="r" b="b"/>
            <a:pathLst>
              <a:path w="2582545" h="283845">
                <a:moveTo>
                  <a:pt x="2582163" y="0"/>
                </a:moveTo>
                <a:lnTo>
                  <a:pt x="2582163" y="144272"/>
                </a:lnTo>
                <a:lnTo>
                  <a:pt x="0" y="144272"/>
                </a:lnTo>
                <a:lnTo>
                  <a:pt x="0" y="283336"/>
                </a:lnTo>
              </a:path>
            </a:pathLst>
          </a:custGeom>
          <a:ln w="12700">
            <a:solidFill>
              <a:srgbClr val="34589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3" name="bg object 2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9352" y="1731263"/>
            <a:ext cx="10047732" cy="1702307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97031"/>
            <a:ext cx="1353185" cy="1419225"/>
          </a:xfrm>
          <a:custGeom>
            <a:avLst/>
            <a:gdLst/>
            <a:ahLst/>
            <a:cxnLst/>
            <a:rect l="l" t="t" r="r" b="b"/>
            <a:pathLst>
              <a:path w="1353184" h="1419225">
                <a:moveTo>
                  <a:pt x="0" y="0"/>
                </a:moveTo>
                <a:lnTo>
                  <a:pt x="0" y="403683"/>
                </a:lnTo>
                <a:lnTo>
                  <a:pt x="967879" y="1418865"/>
                </a:lnTo>
                <a:lnTo>
                  <a:pt x="1352804" y="1418865"/>
                </a:lnTo>
                <a:lnTo>
                  <a:pt x="0" y="0"/>
                </a:lnTo>
                <a:close/>
              </a:path>
            </a:pathLst>
          </a:custGeom>
          <a:solidFill>
            <a:srgbClr val="FFC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408629"/>
            <a:ext cx="1109980" cy="1164590"/>
          </a:xfrm>
          <a:custGeom>
            <a:avLst/>
            <a:gdLst/>
            <a:ahLst/>
            <a:cxnLst/>
            <a:rect l="l" t="t" r="r" b="b"/>
            <a:pathLst>
              <a:path w="1109980" h="1164590">
                <a:moveTo>
                  <a:pt x="0" y="0"/>
                </a:moveTo>
                <a:lnTo>
                  <a:pt x="0" y="403661"/>
                </a:lnTo>
                <a:lnTo>
                  <a:pt x="725043" y="1164138"/>
                </a:lnTo>
                <a:lnTo>
                  <a:pt x="1109903" y="1164138"/>
                </a:lnTo>
                <a:lnTo>
                  <a:pt x="0" y="0"/>
                </a:lnTo>
                <a:close/>
              </a:path>
            </a:pathLst>
          </a:custGeom>
          <a:solidFill>
            <a:srgbClr val="41A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2" y="0"/>
            <a:ext cx="1353185" cy="1339850"/>
          </a:xfrm>
          <a:custGeom>
            <a:avLst/>
            <a:gdLst/>
            <a:ahLst/>
            <a:cxnLst/>
            <a:rect l="l" t="t" r="r" b="b"/>
            <a:pathLst>
              <a:path w="1353184" h="1339850">
                <a:moveTo>
                  <a:pt x="1352674" y="0"/>
                </a:moveTo>
                <a:lnTo>
                  <a:pt x="0" y="0"/>
                </a:lnTo>
                <a:lnTo>
                  <a:pt x="1352674" y="1339468"/>
                </a:lnTo>
                <a:lnTo>
                  <a:pt x="1352674" y="0"/>
                </a:lnTo>
                <a:close/>
              </a:path>
            </a:pathLst>
          </a:custGeom>
          <a:solidFill>
            <a:srgbClr val="555086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00683" y="97917"/>
            <a:ext cx="12818237" cy="1900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100" b="1" i="0">
                <a:solidFill>
                  <a:srgbClr val="423C67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45135" y="2430906"/>
            <a:ext cx="9996170" cy="709803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0" i="0">
                <a:solidFill>
                  <a:srgbClr val="333333"/>
                </a:solidFill>
                <a:latin typeface="Microsoft Sans Serif"/>
                <a:cs typeface="Microsoft Sans Serif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5142738" y="9944862"/>
            <a:ext cx="484022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756285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8/25/2025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10890504" y="9944862"/>
            <a:ext cx="3478911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5DF91A4A-DB7E-4EB9-A961-5EACC6A18330}"/>
              </a:ext>
            </a:extLst>
          </p:cNvPr>
          <p:cNvSpPr txBox="1"/>
          <p:nvPr/>
        </p:nvSpPr>
        <p:spPr>
          <a:xfrm>
            <a:off x="263784" y="9512844"/>
            <a:ext cx="5226416" cy="371359"/>
          </a:xfrm>
          <a:prstGeom prst="rect">
            <a:avLst/>
          </a:prstGeom>
          <a:noFill/>
          <a:ln>
            <a:noFill/>
          </a:ln>
        </p:spPr>
        <p:txBody>
          <a:bodyPr wrap="square" lIns="123929" tIns="61964" rIns="123929" bIns="61964" rtlCol="0">
            <a:spAutoFit/>
          </a:bodyPr>
          <a:lstStyle/>
          <a:p>
            <a:endParaRPr lang="en-US" sz="1600" dirty="0">
              <a:solidFill>
                <a:schemeClr val="bg1"/>
              </a:solidFill>
              <a:latin typeface="Montserrat SemiBold" panose="00000700000000000000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3BAA0D7-A957-91C0-2013-E0A1D923FCD1}"/>
              </a:ext>
            </a:extLst>
          </p:cNvPr>
          <p:cNvSpPr txBox="1"/>
          <p:nvPr/>
        </p:nvSpPr>
        <p:spPr>
          <a:xfrm>
            <a:off x="2762250" y="3136900"/>
            <a:ext cx="9601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5400" b="1" dirty="0"/>
              <a:t>СНИЖЕНИЕ БЮРОКРАТИЧЕСКОЙ НАГРУЗКИ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EB1CFE5-8B57-121D-B05A-5AC185AC6D69}"/>
              </a:ext>
            </a:extLst>
          </p:cNvPr>
          <p:cNvSpPr txBox="1"/>
          <p:nvPr/>
        </p:nvSpPr>
        <p:spPr>
          <a:xfrm>
            <a:off x="10306050" y="9189678"/>
            <a:ext cx="45558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/>
              <a:t>Подготовила: Иванова Е.А.,</a:t>
            </a:r>
          </a:p>
          <a:p>
            <a:r>
              <a:rPr lang="ru-RU" b="1" dirty="0"/>
              <a:t> методист Управления образования</a:t>
            </a:r>
          </a:p>
        </p:txBody>
      </p:sp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9CF285FB-1BBA-88B2-3D79-9CC86F1853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29717" y="186249"/>
            <a:ext cx="2487384" cy="2487384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4C224690-6353-8BC8-E367-1580816AC44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25450" y="225124"/>
            <a:ext cx="1268078" cy="2298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6852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35176" y="2603500"/>
            <a:ext cx="7494474" cy="162672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spcBef>
                <a:spcPts val="105"/>
              </a:spcBef>
            </a:pPr>
            <a:r>
              <a:rPr sz="2600" dirty="0">
                <a:latin typeface="Calibri"/>
                <a:cs typeface="Calibri"/>
              </a:rPr>
              <a:t>Поручение</a:t>
            </a:r>
            <a:r>
              <a:rPr sz="2600" spc="-80" dirty="0">
                <a:latin typeface="Calibri"/>
                <a:cs typeface="Calibri"/>
              </a:rPr>
              <a:t> </a:t>
            </a:r>
            <a:r>
              <a:rPr sz="2600" dirty="0" err="1">
                <a:latin typeface="Calibri"/>
                <a:cs typeface="Calibri"/>
              </a:rPr>
              <a:t>Президента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lang="ru-RU" sz="2600" spc="-10" dirty="0">
                <a:latin typeface="Calibri"/>
                <a:cs typeface="Calibri"/>
              </a:rPr>
              <a:t>РФ </a:t>
            </a:r>
            <a:r>
              <a:rPr lang="ru-RU" sz="2600" dirty="0">
                <a:latin typeface="Calibri"/>
                <a:cs typeface="Calibri"/>
              </a:rPr>
              <a:t>В.В.</a:t>
            </a:r>
            <a:r>
              <a:rPr lang="ru-RU" sz="2600" spc="-75" dirty="0">
                <a:latin typeface="Calibri"/>
                <a:cs typeface="Calibri"/>
              </a:rPr>
              <a:t> </a:t>
            </a:r>
            <a:r>
              <a:rPr lang="ru-RU" sz="2600" dirty="0">
                <a:latin typeface="Calibri"/>
                <a:cs typeface="Calibri"/>
              </a:rPr>
              <a:t>Путина по</a:t>
            </a:r>
            <a:r>
              <a:rPr lang="ru-RU" sz="2600" spc="-70" dirty="0">
                <a:latin typeface="Calibri"/>
                <a:cs typeface="Calibri"/>
              </a:rPr>
              <a:t> </a:t>
            </a:r>
            <a:r>
              <a:rPr lang="ru-RU" sz="2600" spc="-10" dirty="0">
                <a:solidFill>
                  <a:srgbClr val="010C21"/>
                </a:solidFill>
                <a:latin typeface="Microsoft Sans Serif"/>
                <a:cs typeface="Microsoft Sans Serif"/>
              </a:rPr>
              <a:t>итогам</a:t>
            </a:r>
            <a:r>
              <a:rPr lang="ru-RU" sz="2600" spc="-55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spc="-10" dirty="0">
                <a:solidFill>
                  <a:srgbClr val="010C21"/>
                </a:solidFill>
                <a:latin typeface="Microsoft Sans Serif"/>
                <a:cs typeface="Microsoft Sans Serif"/>
              </a:rPr>
              <a:t>заседания</a:t>
            </a:r>
            <a:r>
              <a:rPr lang="ru-RU" sz="2600" spc="-75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spc="-10" dirty="0">
                <a:solidFill>
                  <a:srgbClr val="010C21"/>
                </a:solidFill>
                <a:latin typeface="Microsoft Sans Serif"/>
                <a:cs typeface="Microsoft Sans Serif"/>
              </a:rPr>
              <a:t>Совета</a:t>
            </a:r>
            <a:r>
              <a:rPr lang="ru-RU" sz="2600" spc="-80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dirty="0">
                <a:solidFill>
                  <a:srgbClr val="010C21"/>
                </a:solidFill>
                <a:latin typeface="Microsoft Sans Serif"/>
                <a:cs typeface="Microsoft Sans Serif"/>
              </a:rPr>
              <a:t>при</a:t>
            </a:r>
            <a:r>
              <a:rPr lang="ru-RU" sz="2600" spc="-55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spc="-20" dirty="0">
                <a:solidFill>
                  <a:srgbClr val="010C21"/>
                </a:solidFill>
                <a:latin typeface="Microsoft Sans Serif"/>
                <a:cs typeface="Microsoft Sans Serif"/>
              </a:rPr>
              <a:t>Президенте</a:t>
            </a:r>
            <a:r>
              <a:rPr lang="ru-RU" sz="2600" spc="-70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dirty="0">
                <a:solidFill>
                  <a:srgbClr val="010C21"/>
                </a:solidFill>
                <a:latin typeface="Microsoft Sans Serif"/>
                <a:cs typeface="Microsoft Sans Serif"/>
              </a:rPr>
              <a:t>по</a:t>
            </a:r>
            <a:r>
              <a:rPr lang="ru-RU" sz="2600" spc="-50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spc="-10" dirty="0">
                <a:solidFill>
                  <a:srgbClr val="010C21"/>
                </a:solidFill>
                <a:latin typeface="Microsoft Sans Serif"/>
                <a:cs typeface="Microsoft Sans Serif"/>
              </a:rPr>
              <a:t>науке </a:t>
            </a:r>
            <a:r>
              <a:rPr lang="ru-RU" sz="2600" dirty="0">
                <a:solidFill>
                  <a:srgbClr val="010C21"/>
                </a:solidFill>
                <a:latin typeface="Microsoft Sans Serif"/>
                <a:cs typeface="Microsoft Sans Serif"/>
              </a:rPr>
              <a:t>и</a:t>
            </a:r>
            <a:r>
              <a:rPr lang="ru-RU" sz="2600" spc="-40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spc="-10" dirty="0">
                <a:solidFill>
                  <a:srgbClr val="010C21"/>
                </a:solidFill>
                <a:latin typeface="Microsoft Sans Serif"/>
                <a:cs typeface="Microsoft Sans Serif"/>
              </a:rPr>
              <a:t>образованию,</a:t>
            </a:r>
            <a:r>
              <a:rPr lang="ru-RU" sz="2600" spc="-45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spc="-20" dirty="0">
                <a:solidFill>
                  <a:srgbClr val="010C21"/>
                </a:solidFill>
                <a:latin typeface="Microsoft Sans Serif"/>
                <a:cs typeface="Microsoft Sans Serif"/>
              </a:rPr>
              <a:t>прошедшего</a:t>
            </a:r>
            <a:r>
              <a:rPr lang="ru-RU" sz="2600" spc="-50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dirty="0">
                <a:solidFill>
                  <a:srgbClr val="010C21"/>
                </a:solidFill>
                <a:latin typeface="Microsoft Sans Serif"/>
                <a:cs typeface="Microsoft Sans Serif"/>
              </a:rPr>
              <a:t>6</a:t>
            </a:r>
            <a:r>
              <a:rPr lang="ru-RU" sz="2600" spc="-25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dirty="0">
                <a:solidFill>
                  <a:srgbClr val="010C21"/>
                </a:solidFill>
                <a:latin typeface="Microsoft Sans Serif"/>
                <a:cs typeface="Microsoft Sans Serif"/>
              </a:rPr>
              <a:t>февраля</a:t>
            </a:r>
            <a:r>
              <a:rPr lang="ru-RU" sz="2600" spc="-50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dirty="0">
                <a:solidFill>
                  <a:srgbClr val="010C21"/>
                </a:solidFill>
                <a:latin typeface="Microsoft Sans Serif"/>
                <a:cs typeface="Microsoft Sans Serif"/>
              </a:rPr>
              <a:t>2025</a:t>
            </a:r>
            <a:r>
              <a:rPr lang="ru-RU" sz="2600" spc="-15" dirty="0">
                <a:solidFill>
                  <a:srgbClr val="010C21"/>
                </a:solidFill>
                <a:latin typeface="Microsoft Sans Serif"/>
                <a:cs typeface="Microsoft Sans Serif"/>
              </a:rPr>
              <a:t> </a:t>
            </a:r>
            <a:r>
              <a:rPr lang="ru-RU" sz="2600" spc="-370" dirty="0">
                <a:solidFill>
                  <a:srgbClr val="010C21"/>
                </a:solidFill>
                <a:latin typeface="Microsoft Sans Serif"/>
                <a:cs typeface="Microsoft Sans Serif"/>
              </a:rPr>
              <a:t>г.</a:t>
            </a:r>
            <a:endParaRPr lang="ru-RU" sz="2600" dirty="0">
              <a:latin typeface="Microsoft Sans Serif"/>
              <a:cs typeface="Microsoft Sans Serif"/>
            </a:endParaRPr>
          </a:p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ru-RU" sz="2600" spc="-85" dirty="0">
                <a:latin typeface="Calibri"/>
                <a:cs typeface="Calibri"/>
              </a:rPr>
              <a:t> 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xfrm>
            <a:off x="1390650" y="95069"/>
            <a:ext cx="12818237" cy="204414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4400" dirty="0"/>
              <a:t>СНИЖЕНИ</a:t>
            </a:r>
            <a:r>
              <a:rPr lang="ru-RU" sz="4400" dirty="0"/>
              <a:t>Е</a:t>
            </a:r>
            <a:r>
              <a:rPr sz="4400" spc="-80" dirty="0"/>
              <a:t> </a:t>
            </a:r>
            <a:r>
              <a:rPr sz="4400" spc="-40" dirty="0"/>
              <a:t>БЮРОКРАТИЧЕСКОЙ </a:t>
            </a:r>
            <a:r>
              <a:rPr sz="4400" spc="-10" dirty="0"/>
              <a:t>НАГРУЗКИ</a:t>
            </a:r>
            <a:br>
              <a:rPr lang="ru-RU" sz="4400" spc="-10" dirty="0"/>
            </a:br>
            <a:r>
              <a:rPr lang="ru-RU" sz="4400" spc="-10" dirty="0"/>
              <a:t> НА ВСЕХ УРОВНЯХ ОБРАЗОВАНИЯ – </a:t>
            </a:r>
            <a:br>
              <a:rPr lang="ru-RU" sz="4400" spc="-10" dirty="0"/>
            </a:br>
            <a:r>
              <a:rPr lang="ru-RU" sz="4400" dirty="0"/>
              <a:t>ПРИОРИТЕТНОЕ НАПРАВЛЕНИЕ</a:t>
            </a:r>
            <a:endParaRPr sz="4400" dirty="0"/>
          </a:p>
        </p:txBody>
      </p:sp>
      <p:sp>
        <p:nvSpPr>
          <p:cNvPr id="7" name="object 7"/>
          <p:cNvSpPr txBox="1"/>
          <p:nvPr/>
        </p:nvSpPr>
        <p:spPr>
          <a:xfrm>
            <a:off x="1135176" y="4127500"/>
            <a:ext cx="7494474" cy="489108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sz="2400" spc="-20" dirty="0">
                <a:solidFill>
                  <a:srgbClr val="2AC19F"/>
                </a:solidFill>
                <a:latin typeface="+mn-lt"/>
                <a:cs typeface="Microsoft Sans Serif"/>
              </a:rPr>
              <a:t>Пр-</a:t>
            </a:r>
            <a:r>
              <a:rPr sz="2400" dirty="0">
                <a:solidFill>
                  <a:srgbClr val="2AC19F"/>
                </a:solidFill>
                <a:latin typeface="+mn-lt"/>
                <a:cs typeface="Microsoft Sans Serif"/>
              </a:rPr>
              <a:t>685,</a:t>
            </a:r>
            <a:r>
              <a:rPr sz="2400" spc="-35" dirty="0">
                <a:solidFill>
                  <a:srgbClr val="2AC19F"/>
                </a:solidFill>
                <a:latin typeface="+mn-lt"/>
                <a:cs typeface="Microsoft Sans Serif"/>
              </a:rPr>
              <a:t> </a:t>
            </a:r>
            <a:r>
              <a:rPr sz="2400" dirty="0">
                <a:solidFill>
                  <a:srgbClr val="2AC19F"/>
                </a:solidFill>
                <a:latin typeface="+mn-lt"/>
                <a:cs typeface="Microsoft Sans Serif"/>
              </a:rPr>
              <a:t>п.9</a:t>
            </a:r>
            <a:r>
              <a:rPr sz="2400" spc="-20" dirty="0">
                <a:solidFill>
                  <a:srgbClr val="2AC19F"/>
                </a:solidFill>
                <a:latin typeface="+mn-lt"/>
                <a:cs typeface="Microsoft Sans Serif"/>
              </a:rPr>
              <a:t> </a:t>
            </a:r>
            <a:r>
              <a:rPr sz="2400" spc="-25" dirty="0">
                <a:solidFill>
                  <a:srgbClr val="2AC19F"/>
                </a:solidFill>
                <a:latin typeface="+mn-lt"/>
                <a:cs typeface="Microsoft Sans Serif"/>
              </a:rPr>
              <a:t>г)</a:t>
            </a:r>
            <a:endParaRPr lang="ru-RU" sz="2400" spc="-25" dirty="0">
              <a:solidFill>
                <a:srgbClr val="2AC19F"/>
              </a:solidFill>
              <a:latin typeface="+mn-lt"/>
              <a:cs typeface="Microsoft Sans Serif"/>
            </a:endParaRPr>
          </a:p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lang="ru-RU" sz="2400" dirty="0">
                <a:latin typeface="+mn-lt"/>
                <a:cs typeface="Microsoft Sans Serif"/>
              </a:rPr>
              <a:t>Рекомендовать высшим должностным лицам субъектов Российской Федерации реализовать комплекс дополнительных мер по выполнению требований законодательства об образовании в части, касающейся снижения бюрократической нагрузки на педагогических работников.</a:t>
            </a:r>
          </a:p>
          <a:p>
            <a:pPr marL="63500">
              <a:lnSpc>
                <a:spcPct val="100000"/>
              </a:lnSpc>
              <a:spcBef>
                <a:spcPts val="100"/>
              </a:spcBef>
            </a:pPr>
            <a:endParaRPr lang="ru-RU" sz="2400" dirty="0">
              <a:latin typeface="+mn-lt"/>
              <a:cs typeface="Microsoft Sans Serif"/>
            </a:endParaRPr>
          </a:p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lang="ru-RU" sz="2400" dirty="0">
                <a:latin typeface="+mn-lt"/>
                <a:cs typeface="Microsoft Sans Serif"/>
              </a:rPr>
              <a:t>Ответственные: высшие должностные лица субъектов Российской Федерации</a:t>
            </a:r>
          </a:p>
          <a:p>
            <a:pPr marL="63500">
              <a:lnSpc>
                <a:spcPct val="100000"/>
              </a:lnSpc>
              <a:spcBef>
                <a:spcPts val="100"/>
              </a:spcBef>
            </a:pPr>
            <a:endParaRPr lang="ru-RU" sz="2400" dirty="0">
              <a:latin typeface="+mn-lt"/>
              <a:cs typeface="Microsoft Sans Serif"/>
            </a:endParaRPr>
          </a:p>
          <a:p>
            <a:pPr marL="63500">
              <a:lnSpc>
                <a:spcPct val="100000"/>
              </a:lnSpc>
              <a:spcBef>
                <a:spcPts val="100"/>
              </a:spcBef>
            </a:pPr>
            <a:r>
              <a:rPr lang="ru-RU" sz="2400" dirty="0">
                <a:latin typeface="+mn-lt"/>
                <a:cs typeface="Microsoft Sans Serif"/>
              </a:rPr>
              <a:t>Срок исполнения: </a:t>
            </a:r>
            <a:r>
              <a:rPr lang="ru-RU" sz="2400" b="1" dirty="0">
                <a:latin typeface="+mn-lt"/>
                <a:cs typeface="Microsoft Sans Serif"/>
              </a:rPr>
              <a:t>до 1 сентября 2025 г.</a:t>
            </a:r>
          </a:p>
          <a:p>
            <a:pPr marL="63500">
              <a:lnSpc>
                <a:spcPct val="100000"/>
              </a:lnSpc>
              <a:spcBef>
                <a:spcPts val="100"/>
              </a:spcBef>
            </a:pPr>
            <a:endParaRPr sz="2400" dirty="0">
              <a:latin typeface="Microsoft Sans Serif"/>
              <a:cs typeface="Microsoft Sans Serif"/>
            </a:endParaRPr>
          </a:p>
        </p:txBody>
      </p:sp>
      <p:sp>
        <p:nvSpPr>
          <p:cNvPr id="8" name="object 5"/>
          <p:cNvSpPr txBox="1"/>
          <p:nvPr/>
        </p:nvSpPr>
        <p:spPr>
          <a:xfrm>
            <a:off x="9848850" y="2696882"/>
            <a:ext cx="3907790" cy="49923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Поручение</a:t>
            </a:r>
            <a:r>
              <a:rPr sz="2400" b="1" spc="-11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Председателя Правительства</a:t>
            </a:r>
            <a:r>
              <a:rPr sz="2400" b="1" spc="-5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Российской Федерации</a:t>
            </a:r>
            <a:r>
              <a:rPr sz="2400" b="1" spc="-3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М.В.</a:t>
            </a:r>
            <a:r>
              <a:rPr sz="2400" b="1" spc="-5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Мишустина </a:t>
            </a: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от</a:t>
            </a:r>
            <a:r>
              <a:rPr sz="2400" b="1" spc="-3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30.03.2023</a:t>
            </a:r>
            <a:r>
              <a:rPr sz="2400" b="1" spc="-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№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spc="-35" dirty="0">
                <a:solidFill>
                  <a:srgbClr val="423C67"/>
                </a:solidFill>
                <a:latin typeface="Calibri"/>
                <a:cs typeface="Calibri"/>
              </a:rPr>
              <a:t>ММ-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П8-</a:t>
            </a:r>
            <a:r>
              <a:rPr sz="2400" b="1" spc="-20" dirty="0">
                <a:solidFill>
                  <a:srgbClr val="423C67"/>
                </a:solidFill>
                <a:latin typeface="Calibri"/>
                <a:cs typeface="Calibri"/>
              </a:rPr>
              <a:t>4473</a:t>
            </a:r>
            <a:endParaRPr sz="2400" dirty="0">
              <a:latin typeface="Calibri"/>
              <a:cs typeface="Calibri"/>
            </a:endParaRPr>
          </a:p>
          <a:p>
            <a:pPr marL="12700" marR="337185">
              <a:lnSpc>
                <a:spcPct val="100000"/>
              </a:lnSpc>
              <a:spcBef>
                <a:spcPts val="2880"/>
              </a:spcBef>
            </a:pP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Письмо</a:t>
            </a:r>
            <a:r>
              <a:rPr sz="2400" b="1" spc="-5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Аппарата Правительства</a:t>
            </a:r>
            <a:r>
              <a:rPr sz="2400" b="1" spc="-5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Российской Федерации</a:t>
            </a:r>
            <a:r>
              <a:rPr sz="2400" b="1" spc="-2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от</a:t>
            </a:r>
            <a:r>
              <a:rPr sz="2400" b="1" spc="-6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05.10.2023</a:t>
            </a:r>
            <a:endParaRPr sz="2400" dirty="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№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 650887-</a:t>
            </a:r>
            <a:r>
              <a:rPr sz="2400" b="1" spc="-25" dirty="0">
                <a:solidFill>
                  <a:srgbClr val="423C67"/>
                </a:solidFill>
                <a:latin typeface="Calibri"/>
                <a:cs typeface="Calibri"/>
              </a:rPr>
              <a:t>П8</a:t>
            </a:r>
            <a:endParaRPr sz="24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614"/>
              </a:spcBef>
            </a:pPr>
            <a:endParaRPr sz="2400" dirty="0">
              <a:latin typeface="Calibri"/>
              <a:cs typeface="Calibri"/>
            </a:endParaRPr>
          </a:p>
          <a:p>
            <a:pPr marL="12700" marR="288925" algn="just">
              <a:lnSpc>
                <a:spcPct val="100000"/>
              </a:lnSpc>
            </a:pP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Проект</a:t>
            </a:r>
            <a:r>
              <a:rPr sz="2400" b="1" spc="-2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Стратегии</a:t>
            </a:r>
            <a:r>
              <a:rPr sz="2400" b="1" spc="-5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развития </a:t>
            </a: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образования</a:t>
            </a:r>
            <a:r>
              <a:rPr sz="2400" b="1" spc="-4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в</a:t>
            </a:r>
            <a:r>
              <a:rPr sz="2400" b="1" spc="-4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423C67"/>
                </a:solidFill>
                <a:latin typeface="Calibri"/>
                <a:cs typeface="Calibri"/>
              </a:rPr>
              <a:t>Российской Федерации</a:t>
            </a:r>
            <a:r>
              <a:rPr sz="2400" b="1" spc="-3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до</a:t>
            </a:r>
            <a:r>
              <a:rPr sz="2400" b="1" spc="-5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423C67"/>
                </a:solidFill>
                <a:latin typeface="Calibri"/>
                <a:cs typeface="Calibri"/>
              </a:rPr>
              <a:t>2036</a:t>
            </a:r>
            <a:r>
              <a:rPr sz="2400" b="1" spc="-4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400" b="1" spc="-20" dirty="0">
                <a:solidFill>
                  <a:srgbClr val="423C67"/>
                </a:solidFill>
                <a:latin typeface="Calibri"/>
                <a:cs typeface="Calibri"/>
              </a:rPr>
              <a:t>года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522857" y="149097"/>
            <a:ext cx="9926193" cy="1275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/>
              <a:t>ПЕРЕЧНИ</a:t>
            </a:r>
            <a:r>
              <a:rPr spc="-140" dirty="0"/>
              <a:t> </a:t>
            </a:r>
            <a:r>
              <a:rPr spc="-10" dirty="0"/>
              <a:t>ДОКУМЕНТОВ</a:t>
            </a:r>
            <a:r>
              <a:rPr spc="-140" dirty="0"/>
              <a:t> </a:t>
            </a:r>
            <a:r>
              <a:rPr spc="-10" dirty="0"/>
              <a:t>ПЕДАГОГИЧЕСКИХ РАБОТНИКОВ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923061" y="1710092"/>
            <a:ext cx="12238990" cy="2899512"/>
          </a:xfrm>
          <a:prstGeom prst="rect">
            <a:avLst/>
          </a:prstGeom>
          <a:solidFill>
            <a:srgbClr val="FFD966"/>
          </a:solidFill>
        </p:spPr>
        <p:txBody>
          <a:bodyPr vert="horz" wrap="square" lIns="0" tIns="128270" rIns="0" bIns="0" rtlCol="0">
            <a:spAutoFit/>
          </a:bodyPr>
          <a:lstStyle/>
          <a:p>
            <a:pPr marL="592455" algn="ctr">
              <a:lnSpc>
                <a:spcPct val="100000"/>
              </a:lnSpc>
            </a:pPr>
            <a:r>
              <a:rPr sz="3600" b="1" spc="-10" dirty="0" err="1">
                <a:solidFill>
                  <a:srgbClr val="423C67"/>
                </a:solidFill>
                <a:latin typeface="Calibri"/>
                <a:cs typeface="Calibri"/>
              </a:rPr>
              <a:t>Воспитатель</a:t>
            </a:r>
            <a:endParaRPr lang="ru-RU" sz="3600" b="1" spc="-10" dirty="0">
              <a:solidFill>
                <a:srgbClr val="423C67"/>
              </a:solidFill>
              <a:latin typeface="Calibri"/>
              <a:cs typeface="Calibri"/>
            </a:endParaRPr>
          </a:p>
          <a:p>
            <a:pPr marL="592455" algn="ctr">
              <a:lnSpc>
                <a:spcPct val="100000"/>
              </a:lnSpc>
            </a:pPr>
            <a:endParaRPr sz="3600" dirty="0">
              <a:latin typeface="Calibri"/>
              <a:cs typeface="Calibri"/>
            </a:endParaRPr>
          </a:p>
          <a:p>
            <a:pPr marL="516255" indent="-424815">
              <a:lnSpc>
                <a:spcPct val="100000"/>
              </a:lnSpc>
              <a:buAutoNum type="arabicPeriod"/>
              <a:tabLst>
                <a:tab pos="516255" algn="l"/>
              </a:tabLst>
            </a:pPr>
            <a:r>
              <a:rPr sz="3600" dirty="0" err="1">
                <a:solidFill>
                  <a:srgbClr val="423C67"/>
                </a:solidFill>
                <a:latin typeface="Calibri"/>
                <a:cs typeface="Calibri"/>
              </a:rPr>
              <a:t>Журнал</a:t>
            </a:r>
            <a:r>
              <a:rPr lang="ru-RU" sz="3600" spc="-6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3600" spc="-10" dirty="0" err="1">
                <a:solidFill>
                  <a:srgbClr val="423C67"/>
                </a:solidFill>
                <a:latin typeface="Calibri"/>
                <a:cs typeface="Calibri"/>
              </a:rPr>
              <a:t>посещаемости</a:t>
            </a:r>
            <a:endParaRPr sz="3600" dirty="0">
              <a:latin typeface="Calibri"/>
              <a:cs typeface="Calibri"/>
            </a:endParaRPr>
          </a:p>
          <a:p>
            <a:pPr marL="516255" indent="-424815">
              <a:lnSpc>
                <a:spcPct val="100000"/>
              </a:lnSpc>
              <a:buAutoNum type="arabicPeriod"/>
              <a:tabLst>
                <a:tab pos="516255" algn="l"/>
              </a:tabLst>
            </a:pPr>
            <a:r>
              <a:rPr sz="3600" spc="-10" dirty="0" err="1">
                <a:solidFill>
                  <a:srgbClr val="423C67"/>
                </a:solidFill>
                <a:latin typeface="Calibri"/>
                <a:cs typeface="Calibri"/>
              </a:rPr>
              <a:t>Календарно-тематический</a:t>
            </a:r>
            <a:r>
              <a:rPr sz="3600" spc="-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3600" spc="-20" dirty="0" err="1">
                <a:solidFill>
                  <a:srgbClr val="423C67"/>
                </a:solidFill>
                <a:latin typeface="Calibri"/>
                <a:cs typeface="Calibri"/>
              </a:rPr>
              <a:t>план</a:t>
            </a:r>
            <a:endParaRPr lang="ru-RU" sz="3600" spc="-20" dirty="0">
              <a:solidFill>
                <a:srgbClr val="423C67"/>
              </a:solidFill>
              <a:latin typeface="Calibri"/>
              <a:cs typeface="Calibri"/>
            </a:endParaRPr>
          </a:p>
          <a:p>
            <a:pPr marL="91440">
              <a:lnSpc>
                <a:spcPct val="100000"/>
              </a:lnSpc>
              <a:tabLst>
                <a:tab pos="516255" algn="l"/>
              </a:tabLst>
            </a:pPr>
            <a:endParaRPr sz="36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23061" y="5132933"/>
            <a:ext cx="12238990" cy="3718967"/>
          </a:xfrm>
          <a:prstGeom prst="rect">
            <a:avLst/>
          </a:prstGeom>
          <a:solidFill>
            <a:srgbClr val="C5DFB4"/>
          </a:solidFill>
        </p:spPr>
        <p:txBody>
          <a:bodyPr vert="horz" wrap="square" lIns="0" tIns="391160" rIns="0" bIns="0" rtlCol="0">
            <a:spAutoFit/>
          </a:bodyPr>
          <a:lstStyle/>
          <a:p>
            <a:pPr marL="913130" algn="ctr">
              <a:lnSpc>
                <a:spcPct val="100000"/>
              </a:lnSpc>
              <a:spcBef>
                <a:spcPts val="3080"/>
              </a:spcBef>
            </a:pPr>
            <a:r>
              <a:rPr sz="3600" b="1" spc="-10" dirty="0">
                <a:solidFill>
                  <a:srgbClr val="423C67"/>
                </a:solidFill>
                <a:latin typeface="Calibri"/>
                <a:cs typeface="Calibri"/>
              </a:rPr>
              <a:t>Учитель</a:t>
            </a:r>
            <a:endParaRPr sz="3600" dirty="0">
              <a:latin typeface="Calibri"/>
              <a:cs typeface="Calibri"/>
            </a:endParaRPr>
          </a:p>
          <a:p>
            <a:pPr marL="516890" indent="-425450">
              <a:lnSpc>
                <a:spcPct val="100000"/>
              </a:lnSpc>
              <a:spcBef>
                <a:spcPts val="5"/>
              </a:spcBef>
              <a:buAutoNum type="arabicPeriod"/>
              <a:tabLst>
                <a:tab pos="516890" algn="l"/>
              </a:tabLst>
            </a:pPr>
            <a:r>
              <a:rPr sz="3600" dirty="0" err="1">
                <a:solidFill>
                  <a:srgbClr val="423C67"/>
                </a:solidFill>
                <a:latin typeface="Calibri"/>
                <a:cs typeface="Calibri"/>
              </a:rPr>
              <a:t>Рабочая</a:t>
            </a:r>
            <a:r>
              <a:rPr sz="3600" spc="-6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423C67"/>
                </a:solidFill>
                <a:latin typeface="Calibri"/>
                <a:cs typeface="Calibri"/>
              </a:rPr>
              <a:t>программа</a:t>
            </a:r>
            <a:endParaRPr sz="3600" dirty="0">
              <a:latin typeface="Calibri"/>
              <a:cs typeface="Calibri"/>
            </a:endParaRPr>
          </a:p>
          <a:p>
            <a:pPr marL="516890" marR="1322705" indent="-425450">
              <a:lnSpc>
                <a:spcPct val="100000"/>
              </a:lnSpc>
              <a:buAutoNum type="arabicPeriod"/>
              <a:tabLst>
                <a:tab pos="516890" algn="l"/>
              </a:tabLst>
            </a:pPr>
            <a:r>
              <a:rPr sz="3600" dirty="0">
                <a:solidFill>
                  <a:srgbClr val="423C67"/>
                </a:solidFill>
                <a:latin typeface="Calibri"/>
                <a:cs typeface="Calibri"/>
              </a:rPr>
              <a:t>Журнал</a:t>
            </a:r>
            <a:r>
              <a:rPr sz="3600" spc="-6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423C67"/>
                </a:solidFill>
                <a:latin typeface="Calibri"/>
                <a:cs typeface="Calibri"/>
              </a:rPr>
              <a:t>учета успеваемости</a:t>
            </a:r>
            <a:endParaRPr sz="3600" dirty="0">
              <a:latin typeface="Calibri"/>
              <a:cs typeface="Calibri"/>
            </a:endParaRPr>
          </a:p>
          <a:p>
            <a:pPr marL="516890" marR="704215" indent="-425450">
              <a:lnSpc>
                <a:spcPct val="100000"/>
              </a:lnSpc>
              <a:buAutoNum type="arabicPeriod"/>
              <a:tabLst>
                <a:tab pos="516890" algn="l"/>
              </a:tabLst>
            </a:pPr>
            <a:r>
              <a:rPr sz="3600" dirty="0">
                <a:solidFill>
                  <a:srgbClr val="423C67"/>
                </a:solidFill>
                <a:latin typeface="Calibri"/>
                <a:cs typeface="Calibri"/>
              </a:rPr>
              <a:t>Журнал</a:t>
            </a:r>
            <a:r>
              <a:rPr sz="3600" spc="-6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423C67"/>
                </a:solidFill>
                <a:latin typeface="Calibri"/>
                <a:cs typeface="Calibri"/>
              </a:rPr>
              <a:t>внеурочной деятельности</a:t>
            </a:r>
            <a:endParaRPr sz="3600" dirty="0">
              <a:latin typeface="Calibri"/>
              <a:cs typeface="Calibri"/>
            </a:endParaRPr>
          </a:p>
          <a:p>
            <a:pPr marL="516890" marR="570230" indent="-425450">
              <a:lnSpc>
                <a:spcPct val="100000"/>
              </a:lnSpc>
              <a:buAutoNum type="arabicPeriod"/>
              <a:tabLst>
                <a:tab pos="516890" algn="l"/>
              </a:tabLst>
            </a:pPr>
            <a:r>
              <a:rPr sz="3600" dirty="0">
                <a:solidFill>
                  <a:srgbClr val="423C67"/>
                </a:solidFill>
                <a:latin typeface="Calibri"/>
                <a:cs typeface="Calibri"/>
              </a:rPr>
              <a:t>План</a:t>
            </a:r>
            <a:r>
              <a:rPr sz="3600" spc="-4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423C67"/>
                </a:solidFill>
                <a:latin typeface="Calibri"/>
                <a:cs typeface="Calibri"/>
              </a:rPr>
              <a:t>воспитательной работы</a:t>
            </a:r>
            <a:endParaRPr sz="3600" dirty="0">
              <a:latin typeface="Calibri"/>
              <a:cs typeface="Calibri"/>
            </a:endParaRPr>
          </a:p>
          <a:p>
            <a:pPr marL="516890" indent="-425450">
              <a:lnSpc>
                <a:spcPct val="100000"/>
              </a:lnSpc>
              <a:buAutoNum type="arabicPeriod"/>
              <a:tabLst>
                <a:tab pos="516890" algn="l"/>
              </a:tabLst>
            </a:pPr>
            <a:r>
              <a:rPr sz="3600" spc="-10" dirty="0" err="1">
                <a:solidFill>
                  <a:srgbClr val="423C67"/>
                </a:solidFill>
                <a:latin typeface="Calibri"/>
                <a:cs typeface="Calibri"/>
              </a:rPr>
              <a:t>Характеристика</a:t>
            </a:r>
            <a:r>
              <a:rPr sz="3600" spc="-3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3600" spc="-25" dirty="0" err="1">
                <a:solidFill>
                  <a:srgbClr val="423C67"/>
                </a:solidFill>
                <a:latin typeface="Calibri"/>
                <a:cs typeface="Calibri"/>
              </a:rPr>
              <a:t>на</a:t>
            </a:r>
            <a:r>
              <a:rPr lang="ru-RU" sz="3600" spc="-2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3600" dirty="0" err="1">
                <a:solidFill>
                  <a:srgbClr val="423C67"/>
                </a:solidFill>
                <a:latin typeface="Calibri"/>
                <a:cs typeface="Calibri"/>
              </a:rPr>
              <a:t>обучающегося</a:t>
            </a:r>
            <a:r>
              <a:rPr sz="3600" spc="-4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3600" dirty="0">
                <a:solidFill>
                  <a:srgbClr val="423C67"/>
                </a:solidFill>
                <a:latin typeface="Calibri"/>
                <a:cs typeface="Calibri"/>
              </a:rPr>
              <a:t>по</a:t>
            </a:r>
            <a:r>
              <a:rPr sz="3600" spc="-7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3600" spc="-10" dirty="0">
                <a:solidFill>
                  <a:srgbClr val="423C67"/>
                </a:solidFill>
                <a:latin typeface="Calibri"/>
                <a:cs typeface="Calibri"/>
              </a:rPr>
              <a:t>запросу</a:t>
            </a:r>
            <a:endParaRPr sz="3600" dirty="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923061" y="9156700"/>
            <a:ext cx="12238990" cy="914400"/>
          </a:xfrm>
          <a:prstGeom prst="rect">
            <a:avLst/>
          </a:prstGeom>
          <a:solidFill>
            <a:srgbClr val="CDCDEB"/>
          </a:solidFill>
          <a:ln w="12700">
            <a:solidFill>
              <a:srgbClr val="172C51"/>
            </a:solidFill>
          </a:ln>
        </p:spPr>
        <p:txBody>
          <a:bodyPr vert="horz" wrap="square" lIns="0" tIns="23939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885"/>
              </a:spcBef>
            </a:pPr>
            <a:r>
              <a:rPr sz="2600" b="1" dirty="0">
                <a:solidFill>
                  <a:srgbClr val="423C67"/>
                </a:solidFill>
                <a:latin typeface="Calibri"/>
                <a:cs typeface="Calibri"/>
              </a:rPr>
              <a:t>ПРИ</a:t>
            </a:r>
            <a:r>
              <a:rPr sz="2600" b="1" spc="-3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423C67"/>
                </a:solidFill>
                <a:latin typeface="Calibri"/>
                <a:cs typeface="Calibri"/>
              </a:rPr>
              <a:t>РЕАЛИЗАЦИИ</a:t>
            </a:r>
            <a:r>
              <a:rPr sz="2600" b="1" spc="-5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600" b="1" dirty="0">
                <a:solidFill>
                  <a:srgbClr val="423C67"/>
                </a:solidFill>
                <a:latin typeface="Calibri"/>
                <a:cs typeface="Calibri"/>
              </a:rPr>
              <a:t>ОСНОВНОЙ</a:t>
            </a:r>
            <a:r>
              <a:rPr sz="2600" b="1" spc="-5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600" b="1" spc="-35" dirty="0">
                <a:solidFill>
                  <a:srgbClr val="423C67"/>
                </a:solidFill>
                <a:latin typeface="Calibri"/>
                <a:cs typeface="Calibri"/>
              </a:rPr>
              <a:t>ОБРАЗОВАТЕЛЬНОЙ</a:t>
            </a:r>
            <a:r>
              <a:rPr sz="2600" b="1" spc="-5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600" b="1" spc="-10" dirty="0">
                <a:solidFill>
                  <a:srgbClr val="423C67"/>
                </a:solidFill>
                <a:latin typeface="Calibri"/>
                <a:cs typeface="Calibri"/>
              </a:rPr>
              <a:t>ПРОГРАММЫ</a:t>
            </a:r>
            <a:endParaRPr sz="2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0"/>
            <a:ext cx="7652384" cy="10503535"/>
            <a:chOff x="0" y="0"/>
            <a:chExt cx="7652384" cy="1050353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19200" y="1661159"/>
              <a:ext cx="6432804" cy="8842248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413891" y="1856447"/>
              <a:ext cx="5845302" cy="8253349"/>
            </a:xfrm>
            <a:prstGeom prst="rect">
              <a:avLst/>
            </a:prstGeom>
          </p:spPr>
        </p:pic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93166" rIns="0" bIns="0" rtlCol="0">
            <a:spAutoFit/>
          </a:bodyPr>
          <a:lstStyle/>
          <a:p>
            <a:pPr marL="104775">
              <a:lnSpc>
                <a:spcPct val="100000"/>
              </a:lnSpc>
              <a:spcBef>
                <a:spcPts val="100"/>
              </a:spcBef>
            </a:pPr>
            <a:r>
              <a:rPr spc="-95" dirty="0"/>
              <a:t>РАБОТА</a:t>
            </a:r>
            <a:r>
              <a:rPr spc="-70" dirty="0"/>
              <a:t> </a:t>
            </a:r>
            <a:r>
              <a:rPr dirty="0"/>
              <a:t>С</a:t>
            </a:r>
            <a:r>
              <a:rPr spc="-75" dirty="0"/>
              <a:t> </a:t>
            </a:r>
            <a:r>
              <a:rPr spc="-10" dirty="0"/>
              <a:t>РОСПОТРЕБНАДЗОРОМ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8322944" y="2814319"/>
            <a:ext cx="6033135" cy="48133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48920" algn="ctr">
              <a:lnSpc>
                <a:spcPct val="100000"/>
              </a:lnSpc>
              <a:spcBef>
                <a:spcPts val="100"/>
              </a:spcBef>
            </a:pPr>
            <a:r>
              <a:rPr sz="5400" b="1" dirty="0">
                <a:solidFill>
                  <a:srgbClr val="FF0000"/>
                </a:solidFill>
                <a:latin typeface="Calibri"/>
                <a:cs typeface="Calibri"/>
              </a:rPr>
              <a:t>Не</a:t>
            </a:r>
            <a:r>
              <a:rPr sz="5400" b="1" spc="-10" dirty="0">
                <a:solidFill>
                  <a:srgbClr val="FF0000"/>
                </a:solidFill>
                <a:latin typeface="Calibri"/>
                <a:cs typeface="Calibri"/>
              </a:rPr>
              <a:t> требуются</a:t>
            </a:r>
            <a:endParaRPr sz="54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3490"/>
              </a:spcBef>
              <a:buFont typeface="Wingdings"/>
              <a:buChar char=""/>
              <a:tabLst>
                <a:tab pos="469265" algn="l"/>
              </a:tabLst>
            </a:pPr>
            <a:r>
              <a:rPr sz="3300" dirty="0">
                <a:latin typeface="Calibri"/>
                <a:cs typeface="Calibri"/>
              </a:rPr>
              <a:t>Журнал</a:t>
            </a:r>
            <a:r>
              <a:rPr sz="3300" spc="-100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утреннего</a:t>
            </a:r>
            <a:r>
              <a:rPr sz="3300" spc="-90" dirty="0">
                <a:latin typeface="Calibri"/>
                <a:cs typeface="Calibri"/>
              </a:rPr>
              <a:t> </a:t>
            </a:r>
            <a:r>
              <a:rPr sz="3300" spc="-10" dirty="0">
                <a:latin typeface="Calibri"/>
                <a:cs typeface="Calibri"/>
              </a:rPr>
              <a:t>фильтра</a:t>
            </a:r>
            <a:endParaRPr sz="33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buFont typeface="Wingdings"/>
              <a:buChar char=""/>
              <a:tabLst>
                <a:tab pos="469265" algn="l"/>
              </a:tabLst>
            </a:pPr>
            <a:r>
              <a:rPr sz="3300" dirty="0">
                <a:latin typeface="Calibri"/>
                <a:cs typeface="Calibri"/>
              </a:rPr>
              <a:t>Журнал</a:t>
            </a:r>
            <a:r>
              <a:rPr sz="3300" spc="-114" dirty="0">
                <a:latin typeface="Calibri"/>
                <a:cs typeface="Calibri"/>
              </a:rPr>
              <a:t> </a:t>
            </a:r>
            <a:r>
              <a:rPr sz="3300" spc="-10" dirty="0">
                <a:latin typeface="Calibri"/>
                <a:cs typeface="Calibri"/>
              </a:rPr>
              <a:t>кварцевания</a:t>
            </a:r>
            <a:endParaRPr sz="33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spcBef>
                <a:spcPts val="5"/>
              </a:spcBef>
              <a:buFont typeface="Wingdings"/>
              <a:buChar char=""/>
              <a:tabLst>
                <a:tab pos="469265" algn="l"/>
              </a:tabLst>
            </a:pPr>
            <a:r>
              <a:rPr sz="3300" dirty="0">
                <a:latin typeface="Calibri"/>
                <a:cs typeface="Calibri"/>
              </a:rPr>
              <a:t>Журнал</a:t>
            </a:r>
            <a:r>
              <a:rPr sz="3300" spc="-110" dirty="0">
                <a:latin typeface="Calibri"/>
                <a:cs typeface="Calibri"/>
              </a:rPr>
              <a:t> </a:t>
            </a:r>
            <a:r>
              <a:rPr sz="3300" spc="-10" dirty="0">
                <a:latin typeface="Calibri"/>
                <a:cs typeface="Calibri"/>
              </a:rPr>
              <a:t>проветривания</a:t>
            </a:r>
            <a:endParaRPr sz="33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buFont typeface="Wingdings"/>
              <a:buChar char=""/>
              <a:tabLst>
                <a:tab pos="469265" algn="l"/>
              </a:tabLst>
            </a:pPr>
            <a:r>
              <a:rPr sz="3300" dirty="0">
                <a:latin typeface="Calibri"/>
                <a:cs typeface="Calibri"/>
              </a:rPr>
              <a:t>Журнал</a:t>
            </a:r>
            <a:r>
              <a:rPr sz="3300" spc="-110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обработки</a:t>
            </a:r>
            <a:r>
              <a:rPr sz="3300" spc="-110" dirty="0">
                <a:latin typeface="Calibri"/>
                <a:cs typeface="Calibri"/>
              </a:rPr>
              <a:t> </a:t>
            </a:r>
            <a:r>
              <a:rPr sz="3300" spc="-10" dirty="0">
                <a:latin typeface="Calibri"/>
                <a:cs typeface="Calibri"/>
              </a:rPr>
              <a:t>игрушек</a:t>
            </a:r>
            <a:endParaRPr sz="3300" dirty="0">
              <a:latin typeface="Calibri"/>
              <a:cs typeface="Calibri"/>
            </a:endParaRPr>
          </a:p>
          <a:p>
            <a:pPr marL="469900" marR="5080" indent="-457200">
              <a:lnSpc>
                <a:spcPct val="100000"/>
              </a:lnSpc>
              <a:buFont typeface="Wingdings"/>
              <a:buChar char=""/>
              <a:tabLst>
                <a:tab pos="469900" algn="l"/>
              </a:tabLst>
            </a:pPr>
            <a:r>
              <a:rPr sz="3300" dirty="0">
                <a:latin typeface="Calibri"/>
                <a:cs typeface="Calibri"/>
              </a:rPr>
              <a:t>Журнал</a:t>
            </a:r>
            <a:r>
              <a:rPr sz="3300" spc="-85" dirty="0">
                <a:latin typeface="Calibri"/>
                <a:cs typeface="Calibri"/>
              </a:rPr>
              <a:t> </a:t>
            </a:r>
            <a:r>
              <a:rPr sz="3300" dirty="0">
                <a:latin typeface="Calibri"/>
                <a:cs typeface="Calibri"/>
              </a:rPr>
              <a:t>работы</a:t>
            </a:r>
            <a:r>
              <a:rPr sz="3300" spc="-65" dirty="0">
                <a:latin typeface="Calibri"/>
                <a:cs typeface="Calibri"/>
              </a:rPr>
              <a:t> </a:t>
            </a:r>
            <a:r>
              <a:rPr sz="3300" spc="-20" dirty="0">
                <a:latin typeface="Calibri"/>
                <a:cs typeface="Calibri"/>
              </a:rPr>
              <a:t>рециркулятора </a:t>
            </a:r>
            <a:r>
              <a:rPr sz="3300" spc="-10" dirty="0">
                <a:latin typeface="Calibri"/>
                <a:cs typeface="Calibri"/>
              </a:rPr>
              <a:t>(бактерицидной</a:t>
            </a:r>
            <a:r>
              <a:rPr sz="3300" spc="-85" dirty="0">
                <a:latin typeface="Calibri"/>
                <a:cs typeface="Calibri"/>
              </a:rPr>
              <a:t> </a:t>
            </a:r>
            <a:r>
              <a:rPr sz="3300" spc="-10" dirty="0">
                <a:latin typeface="Calibri"/>
                <a:cs typeface="Calibri"/>
              </a:rPr>
              <a:t>лампы)</a:t>
            </a:r>
            <a:endParaRPr sz="3300" dirty="0">
              <a:latin typeface="Calibri"/>
              <a:cs typeface="Calibri"/>
            </a:endParaRPr>
          </a:p>
          <a:p>
            <a:pPr marL="469265" indent="-456565">
              <a:lnSpc>
                <a:spcPct val="100000"/>
              </a:lnSpc>
              <a:buFont typeface="Wingdings"/>
              <a:buChar char=""/>
              <a:tabLst>
                <a:tab pos="469265" algn="l"/>
              </a:tabLst>
            </a:pPr>
            <a:r>
              <a:rPr sz="3300" dirty="0">
                <a:latin typeface="Calibri"/>
                <a:cs typeface="Calibri"/>
              </a:rPr>
              <a:t>Журнал</a:t>
            </a:r>
            <a:r>
              <a:rPr sz="3300" spc="-114" dirty="0">
                <a:latin typeface="Calibri"/>
                <a:cs typeface="Calibri"/>
              </a:rPr>
              <a:t> </a:t>
            </a:r>
            <a:r>
              <a:rPr sz="3300" spc="-10" dirty="0">
                <a:latin typeface="Calibri"/>
                <a:cs typeface="Calibri"/>
              </a:rPr>
              <a:t>термометрии</a:t>
            </a:r>
            <a:endParaRPr sz="3300" dirty="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468374" y="176530"/>
            <a:ext cx="11845925" cy="650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100" b="1" dirty="0">
                <a:solidFill>
                  <a:srgbClr val="423C67"/>
                </a:solidFill>
                <a:latin typeface="Calibri"/>
                <a:cs typeface="Calibri"/>
              </a:rPr>
              <a:t>ПРИОРИТЕТНЫЕ</a:t>
            </a:r>
            <a:r>
              <a:rPr sz="4100" b="1" spc="-5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4100" b="1" spc="-35" dirty="0">
                <a:solidFill>
                  <a:srgbClr val="423C67"/>
                </a:solidFill>
                <a:latin typeface="Calibri"/>
                <a:cs typeface="Calibri"/>
              </a:rPr>
              <a:t>ЗАДАЧИ</a:t>
            </a:r>
            <a:r>
              <a:rPr sz="4100" b="1" spc="-5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4100" b="1" dirty="0">
                <a:solidFill>
                  <a:srgbClr val="423C67"/>
                </a:solidFill>
                <a:latin typeface="Calibri"/>
                <a:cs typeface="Calibri"/>
              </a:rPr>
              <a:t>НА</a:t>
            </a:r>
            <a:r>
              <a:rPr sz="4100" b="1" spc="-5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4100" b="1" dirty="0">
                <a:solidFill>
                  <a:srgbClr val="423C67"/>
                </a:solidFill>
                <a:latin typeface="Calibri"/>
                <a:cs typeface="Calibri"/>
              </a:rPr>
              <a:t>2025/2026</a:t>
            </a:r>
            <a:r>
              <a:rPr sz="4100" b="1" spc="-6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4100" b="1" dirty="0">
                <a:solidFill>
                  <a:srgbClr val="423C67"/>
                </a:solidFill>
                <a:latin typeface="Calibri"/>
                <a:cs typeface="Calibri"/>
              </a:rPr>
              <a:t>учебный</a:t>
            </a:r>
            <a:r>
              <a:rPr sz="4100" b="1" spc="-5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4100" b="1" spc="-25" dirty="0">
                <a:solidFill>
                  <a:srgbClr val="423C67"/>
                </a:solidFill>
                <a:latin typeface="Calibri"/>
                <a:cs typeface="Calibri"/>
              </a:rPr>
              <a:t>год</a:t>
            </a:r>
            <a:endParaRPr sz="4100">
              <a:latin typeface="Calibri"/>
              <a:cs typeface="Calibri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22220" y="2228082"/>
            <a:ext cx="4800600" cy="2881888"/>
          </a:xfrm>
          <a:prstGeom prst="rect">
            <a:avLst/>
          </a:prstGeom>
        </p:spPr>
      </p:pic>
      <p:sp>
        <p:nvSpPr>
          <p:cNvPr id="4" name="object 4"/>
          <p:cNvSpPr txBox="1"/>
          <p:nvPr/>
        </p:nvSpPr>
        <p:spPr>
          <a:xfrm>
            <a:off x="2703702" y="2912820"/>
            <a:ext cx="4437380" cy="136842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algn="ctr">
              <a:lnSpc>
                <a:spcPts val="5285"/>
              </a:lnSpc>
              <a:spcBef>
                <a:spcPts val="95"/>
              </a:spcBef>
            </a:pPr>
            <a:r>
              <a:rPr sz="4600" spc="-10" dirty="0">
                <a:latin typeface="Calibri"/>
                <a:cs typeface="Calibri"/>
              </a:rPr>
              <a:t>Широкое</a:t>
            </a:r>
            <a:endParaRPr sz="4600">
              <a:latin typeface="Calibri"/>
              <a:cs typeface="Calibri"/>
            </a:endParaRPr>
          </a:p>
          <a:p>
            <a:pPr algn="ctr">
              <a:lnSpc>
                <a:spcPts val="5285"/>
              </a:lnSpc>
            </a:pPr>
            <a:r>
              <a:rPr sz="4600" spc="-10" dirty="0">
                <a:latin typeface="Calibri"/>
                <a:cs typeface="Calibri"/>
              </a:rPr>
              <a:t>информирование</a:t>
            </a:r>
            <a:endParaRPr sz="46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99829" y="2228082"/>
            <a:ext cx="4802126" cy="2881888"/>
          </a:xfrm>
          <a:prstGeom prst="rect">
            <a:avLst/>
          </a:prstGeom>
        </p:spPr>
      </p:pic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8366886" y="2591765"/>
            <a:ext cx="3668395" cy="2011680"/>
          </a:xfrm>
          <a:prstGeom prst="rect">
            <a:avLst/>
          </a:prstGeom>
        </p:spPr>
        <p:txBody>
          <a:bodyPr vert="horz" wrap="square" lIns="0" tIns="83185" rIns="0" bIns="0" rtlCol="0">
            <a:spAutoFit/>
          </a:bodyPr>
          <a:lstStyle/>
          <a:p>
            <a:pPr marL="12700" marR="5080" indent="281940">
              <a:lnSpc>
                <a:spcPts val="5050"/>
              </a:lnSpc>
              <a:spcBef>
                <a:spcPts val="655"/>
              </a:spcBef>
            </a:pPr>
            <a:r>
              <a:rPr sz="4600" b="0" spc="-10" dirty="0">
                <a:solidFill>
                  <a:srgbClr val="000000"/>
                </a:solidFill>
                <a:latin typeface="Calibri"/>
                <a:cs typeface="Calibri"/>
              </a:rPr>
              <a:t>Приведение </a:t>
            </a:r>
            <a:r>
              <a:rPr sz="4600" b="0" dirty="0">
                <a:solidFill>
                  <a:srgbClr val="000000"/>
                </a:solidFill>
                <a:latin typeface="Calibri"/>
                <a:cs typeface="Calibri"/>
              </a:rPr>
              <a:t>в</a:t>
            </a:r>
            <a:r>
              <a:rPr sz="4600" b="0" spc="-5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600" b="0" spc="-20" dirty="0">
                <a:solidFill>
                  <a:srgbClr val="000000"/>
                </a:solidFill>
                <a:latin typeface="Calibri"/>
                <a:cs typeface="Calibri"/>
              </a:rPr>
              <a:t>соответствие</a:t>
            </a:r>
            <a:endParaRPr sz="4600">
              <a:latin typeface="Calibri"/>
              <a:cs typeface="Calibri"/>
            </a:endParaRPr>
          </a:p>
          <a:p>
            <a:pPr marL="699770">
              <a:lnSpc>
                <a:spcPts val="4980"/>
              </a:lnSpc>
            </a:pPr>
            <a:r>
              <a:rPr sz="4600" b="0" dirty="0">
                <a:solidFill>
                  <a:srgbClr val="000000"/>
                </a:solidFill>
                <a:latin typeface="Calibri"/>
                <a:cs typeface="Calibri"/>
              </a:rPr>
              <a:t>всех</a:t>
            </a:r>
            <a:r>
              <a:rPr sz="4600" b="0" spc="-10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600" b="0" spc="-25" dirty="0">
                <a:solidFill>
                  <a:srgbClr val="000000"/>
                </a:solidFill>
                <a:latin typeface="Calibri"/>
                <a:cs typeface="Calibri"/>
              </a:rPr>
              <a:t>НПА</a:t>
            </a:r>
            <a:endParaRPr sz="46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522220" y="5586979"/>
            <a:ext cx="4800600" cy="2881888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2866770" y="6272529"/>
            <a:ext cx="4110354" cy="136842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393190" marR="5080" indent="-1381125">
              <a:lnSpc>
                <a:spcPts val="5060"/>
              </a:lnSpc>
              <a:spcBef>
                <a:spcPts val="645"/>
              </a:spcBef>
            </a:pPr>
            <a:r>
              <a:rPr sz="4600" dirty="0">
                <a:latin typeface="Calibri"/>
                <a:cs typeface="Calibri"/>
              </a:rPr>
              <a:t>Введение</a:t>
            </a:r>
            <a:r>
              <a:rPr sz="4600" spc="-195" dirty="0">
                <a:latin typeface="Calibri"/>
                <a:cs typeface="Calibri"/>
              </a:rPr>
              <a:t> </a:t>
            </a:r>
            <a:r>
              <a:rPr sz="4600" spc="-10" dirty="0">
                <a:latin typeface="Calibri"/>
                <a:cs typeface="Calibri"/>
              </a:rPr>
              <a:t>новых </a:t>
            </a:r>
            <a:r>
              <a:rPr sz="4600" spc="-20" dirty="0">
                <a:latin typeface="Calibri"/>
                <a:cs typeface="Calibri"/>
              </a:rPr>
              <a:t>норм</a:t>
            </a:r>
            <a:endParaRPr sz="46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799829" y="5586979"/>
            <a:ext cx="4802126" cy="2881888"/>
          </a:xfrm>
          <a:prstGeom prst="rect">
            <a:avLst/>
          </a:prstGeom>
        </p:spPr>
      </p:pic>
      <p:sp>
        <p:nvSpPr>
          <p:cNvPr id="10" name="object 10"/>
          <p:cNvSpPr txBox="1"/>
          <p:nvPr/>
        </p:nvSpPr>
        <p:spPr>
          <a:xfrm>
            <a:off x="8821039" y="6272529"/>
            <a:ext cx="2759075" cy="1368425"/>
          </a:xfrm>
          <a:prstGeom prst="rect">
            <a:avLst/>
          </a:prstGeom>
        </p:spPr>
        <p:txBody>
          <a:bodyPr vert="horz" wrap="square" lIns="0" tIns="81915" rIns="0" bIns="0" rtlCol="0">
            <a:spAutoFit/>
          </a:bodyPr>
          <a:lstStyle/>
          <a:p>
            <a:pPr marL="12700" marR="5080" indent="445134">
              <a:lnSpc>
                <a:spcPts val="5060"/>
              </a:lnSpc>
              <a:spcBef>
                <a:spcPts val="645"/>
              </a:spcBef>
            </a:pPr>
            <a:r>
              <a:rPr sz="4600" spc="-10" dirty="0">
                <a:latin typeface="Calibri"/>
                <a:cs typeface="Calibri"/>
              </a:rPr>
              <a:t>Оценка</a:t>
            </a:r>
            <a:r>
              <a:rPr sz="4600" spc="1150" dirty="0">
                <a:latin typeface="Calibri"/>
                <a:cs typeface="Calibri"/>
              </a:rPr>
              <a:t> </a:t>
            </a:r>
            <a:r>
              <a:rPr sz="4600" dirty="0">
                <a:latin typeface="Calibri"/>
                <a:cs typeface="Calibri"/>
              </a:rPr>
              <a:t>и</a:t>
            </a:r>
            <a:r>
              <a:rPr sz="4600" spc="-25" dirty="0">
                <a:latin typeface="Calibri"/>
                <a:cs typeface="Calibri"/>
              </a:rPr>
              <a:t> </a:t>
            </a:r>
            <a:r>
              <a:rPr sz="4600" spc="-30" dirty="0">
                <a:latin typeface="Calibri"/>
                <a:cs typeface="Calibri"/>
              </a:rPr>
              <a:t>контроль</a:t>
            </a:r>
            <a:endParaRPr sz="4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95425" y="189940"/>
            <a:ext cx="10085705" cy="1276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dirty="0"/>
              <a:t>СКРЫТЫЕ</a:t>
            </a:r>
            <a:r>
              <a:rPr spc="-10" dirty="0"/>
              <a:t> </a:t>
            </a:r>
            <a:r>
              <a:rPr dirty="0"/>
              <a:t>МЕХАНИЗМЫ, </a:t>
            </a:r>
            <a:r>
              <a:rPr spc="-10" dirty="0"/>
              <a:t>ПРЕПЯТСТВУЮЩИЕ </a:t>
            </a:r>
            <a:r>
              <a:rPr dirty="0"/>
              <a:t>СНИЖЕНИЮ</a:t>
            </a:r>
            <a:r>
              <a:rPr spc="-60" dirty="0"/>
              <a:t> </a:t>
            </a:r>
            <a:r>
              <a:rPr spc="-50" dirty="0"/>
              <a:t>БЮРОКРАТИЧЕСКОЙ</a:t>
            </a:r>
            <a:r>
              <a:rPr spc="-60" dirty="0"/>
              <a:t> </a:t>
            </a:r>
            <a:r>
              <a:rPr spc="-10" dirty="0"/>
              <a:t>НАГРУЗКИ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3933952" y="2776981"/>
            <a:ext cx="6158865" cy="1966595"/>
            <a:chOff x="3933952" y="2776981"/>
            <a:chExt cx="6158865" cy="1966595"/>
          </a:xfrm>
        </p:grpSpPr>
        <p:sp>
          <p:nvSpPr>
            <p:cNvPr id="4" name="object 4"/>
            <p:cNvSpPr/>
            <p:nvPr/>
          </p:nvSpPr>
          <p:spPr>
            <a:xfrm>
              <a:off x="3940302" y="2783331"/>
              <a:ext cx="6146165" cy="1953895"/>
            </a:xfrm>
            <a:custGeom>
              <a:avLst/>
              <a:gdLst/>
              <a:ahLst/>
              <a:cxnLst/>
              <a:rect l="l" t="t" r="r" b="b"/>
              <a:pathLst>
                <a:path w="6146165" h="1953895">
                  <a:moveTo>
                    <a:pt x="5820156" y="0"/>
                  </a:moveTo>
                  <a:lnTo>
                    <a:pt x="0" y="0"/>
                  </a:lnTo>
                  <a:lnTo>
                    <a:pt x="0" y="1953767"/>
                  </a:lnTo>
                  <a:lnTo>
                    <a:pt x="5820156" y="1953767"/>
                  </a:lnTo>
                  <a:lnTo>
                    <a:pt x="5868273" y="1950237"/>
                  </a:lnTo>
                  <a:lnTo>
                    <a:pt x="5914198" y="1939980"/>
                  </a:lnTo>
                  <a:lnTo>
                    <a:pt x="5957429" y="1923502"/>
                  </a:lnTo>
                  <a:lnTo>
                    <a:pt x="5997460" y="1901305"/>
                  </a:lnTo>
                  <a:lnTo>
                    <a:pt x="6033788" y="1873894"/>
                  </a:lnTo>
                  <a:lnTo>
                    <a:pt x="6065910" y="1841772"/>
                  </a:lnTo>
                  <a:lnTo>
                    <a:pt x="6093321" y="1805444"/>
                  </a:lnTo>
                  <a:lnTo>
                    <a:pt x="6115518" y="1765413"/>
                  </a:lnTo>
                  <a:lnTo>
                    <a:pt x="6131996" y="1722182"/>
                  </a:lnTo>
                  <a:lnTo>
                    <a:pt x="6142253" y="1676257"/>
                  </a:lnTo>
                  <a:lnTo>
                    <a:pt x="6145783" y="1628139"/>
                  </a:lnTo>
                  <a:lnTo>
                    <a:pt x="6145783" y="325627"/>
                  </a:lnTo>
                  <a:lnTo>
                    <a:pt x="6142253" y="277510"/>
                  </a:lnTo>
                  <a:lnTo>
                    <a:pt x="6131996" y="231585"/>
                  </a:lnTo>
                  <a:lnTo>
                    <a:pt x="6115518" y="188354"/>
                  </a:lnTo>
                  <a:lnTo>
                    <a:pt x="6093321" y="148323"/>
                  </a:lnTo>
                  <a:lnTo>
                    <a:pt x="6065910" y="111995"/>
                  </a:lnTo>
                  <a:lnTo>
                    <a:pt x="6033788" y="79873"/>
                  </a:lnTo>
                  <a:lnTo>
                    <a:pt x="5997460" y="52462"/>
                  </a:lnTo>
                  <a:lnTo>
                    <a:pt x="5957429" y="30265"/>
                  </a:lnTo>
                  <a:lnTo>
                    <a:pt x="5914198" y="13787"/>
                  </a:lnTo>
                  <a:lnTo>
                    <a:pt x="5868273" y="3530"/>
                  </a:lnTo>
                  <a:lnTo>
                    <a:pt x="5820156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3940302" y="2783331"/>
              <a:ext cx="6146165" cy="1953895"/>
            </a:xfrm>
            <a:custGeom>
              <a:avLst/>
              <a:gdLst/>
              <a:ahLst/>
              <a:cxnLst/>
              <a:rect l="l" t="t" r="r" b="b"/>
              <a:pathLst>
                <a:path w="6146165" h="1953895">
                  <a:moveTo>
                    <a:pt x="6145783" y="325627"/>
                  </a:moveTo>
                  <a:lnTo>
                    <a:pt x="6145783" y="1628139"/>
                  </a:lnTo>
                  <a:lnTo>
                    <a:pt x="6142253" y="1676257"/>
                  </a:lnTo>
                  <a:lnTo>
                    <a:pt x="6131996" y="1722182"/>
                  </a:lnTo>
                  <a:lnTo>
                    <a:pt x="6115518" y="1765413"/>
                  </a:lnTo>
                  <a:lnTo>
                    <a:pt x="6093321" y="1805444"/>
                  </a:lnTo>
                  <a:lnTo>
                    <a:pt x="6065910" y="1841772"/>
                  </a:lnTo>
                  <a:lnTo>
                    <a:pt x="6033788" y="1873894"/>
                  </a:lnTo>
                  <a:lnTo>
                    <a:pt x="5997460" y="1901305"/>
                  </a:lnTo>
                  <a:lnTo>
                    <a:pt x="5957429" y="1923502"/>
                  </a:lnTo>
                  <a:lnTo>
                    <a:pt x="5914198" y="1939980"/>
                  </a:lnTo>
                  <a:lnTo>
                    <a:pt x="5868273" y="1950237"/>
                  </a:lnTo>
                  <a:lnTo>
                    <a:pt x="5820156" y="1953767"/>
                  </a:lnTo>
                  <a:lnTo>
                    <a:pt x="0" y="1953767"/>
                  </a:lnTo>
                  <a:lnTo>
                    <a:pt x="0" y="0"/>
                  </a:lnTo>
                  <a:lnTo>
                    <a:pt x="5820156" y="0"/>
                  </a:lnTo>
                  <a:lnTo>
                    <a:pt x="5868273" y="3530"/>
                  </a:lnTo>
                  <a:lnTo>
                    <a:pt x="5914198" y="13787"/>
                  </a:lnTo>
                  <a:lnTo>
                    <a:pt x="5957429" y="30265"/>
                  </a:lnTo>
                  <a:lnTo>
                    <a:pt x="5997460" y="52462"/>
                  </a:lnTo>
                  <a:lnTo>
                    <a:pt x="6033788" y="79873"/>
                  </a:lnTo>
                  <a:lnTo>
                    <a:pt x="6065910" y="111995"/>
                  </a:lnTo>
                  <a:lnTo>
                    <a:pt x="6093321" y="148323"/>
                  </a:lnTo>
                  <a:lnTo>
                    <a:pt x="6115518" y="188354"/>
                  </a:lnTo>
                  <a:lnTo>
                    <a:pt x="6131996" y="231585"/>
                  </a:lnTo>
                  <a:lnTo>
                    <a:pt x="6142253" y="277510"/>
                  </a:lnTo>
                  <a:lnTo>
                    <a:pt x="6145783" y="325627"/>
                  </a:lnTo>
                  <a:close/>
                </a:path>
              </a:pathLst>
            </a:custGeom>
            <a:ln w="12700">
              <a:solidFill>
                <a:srgbClr val="CFD4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4000246" y="3308680"/>
            <a:ext cx="5937885" cy="845819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84150" indent="-171450">
              <a:lnSpc>
                <a:spcPts val="2185"/>
              </a:lnSpc>
              <a:spcBef>
                <a:spcPts val="95"/>
              </a:spcBef>
              <a:buChar char="•"/>
              <a:tabLst>
                <a:tab pos="184150" algn="l"/>
              </a:tabLst>
            </a:pPr>
            <a:r>
              <a:rPr sz="1900" spc="-25" dirty="0">
                <a:latin typeface="Calibri"/>
                <a:cs typeface="Calibri"/>
              </a:rPr>
              <a:t>Требует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подготовки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большого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количества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документов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50" dirty="0">
                <a:latin typeface="Calibri"/>
                <a:cs typeface="Calibri"/>
              </a:rPr>
              <a:t>и</a:t>
            </a:r>
            <a:endParaRPr sz="1900">
              <a:latin typeface="Calibri"/>
              <a:cs typeface="Calibri"/>
            </a:endParaRPr>
          </a:p>
          <a:p>
            <a:pPr marL="184785" marR="804545">
              <a:lnSpc>
                <a:spcPts val="2090"/>
              </a:lnSpc>
              <a:spcBef>
                <a:spcPts val="135"/>
              </a:spcBef>
            </a:pPr>
            <a:r>
              <a:rPr sz="1900" dirty="0">
                <a:latin typeface="Calibri"/>
                <a:cs typeface="Calibri"/>
              </a:rPr>
              <a:t>иных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материалов,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подтверждающих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различные </a:t>
            </a:r>
            <a:r>
              <a:rPr sz="1900" dirty="0">
                <a:latin typeface="Calibri"/>
                <a:cs typeface="Calibri"/>
              </a:rPr>
              <a:t>критерии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и</a:t>
            </a:r>
            <a:r>
              <a:rPr sz="1900" spc="-6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показатели</a:t>
            </a:r>
            <a:endParaRPr sz="19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476923" y="2532760"/>
            <a:ext cx="3470275" cy="2454910"/>
            <a:chOff x="476923" y="2532760"/>
            <a:chExt cx="3470275" cy="2454910"/>
          </a:xfrm>
        </p:grpSpPr>
        <p:sp>
          <p:nvSpPr>
            <p:cNvPr id="8" name="object 8"/>
            <p:cNvSpPr/>
            <p:nvPr/>
          </p:nvSpPr>
          <p:spPr>
            <a:xfrm>
              <a:off x="483273" y="2539110"/>
              <a:ext cx="3457575" cy="2442210"/>
            </a:xfrm>
            <a:custGeom>
              <a:avLst/>
              <a:gdLst/>
              <a:ahLst/>
              <a:cxnLst/>
              <a:rect l="l" t="t" r="r" b="b"/>
              <a:pathLst>
                <a:path w="3457575" h="2442210">
                  <a:moveTo>
                    <a:pt x="3049993" y="0"/>
                  </a:moveTo>
                  <a:lnTo>
                    <a:pt x="407047" y="0"/>
                  </a:lnTo>
                  <a:lnTo>
                    <a:pt x="359577" y="2738"/>
                  </a:lnTo>
                  <a:lnTo>
                    <a:pt x="313716" y="10750"/>
                  </a:lnTo>
                  <a:lnTo>
                    <a:pt x="269768" y="23730"/>
                  </a:lnTo>
                  <a:lnTo>
                    <a:pt x="228039" y="41373"/>
                  </a:lnTo>
                  <a:lnTo>
                    <a:pt x="188835" y="63372"/>
                  </a:lnTo>
                  <a:lnTo>
                    <a:pt x="152461" y="89423"/>
                  </a:lnTo>
                  <a:lnTo>
                    <a:pt x="119222" y="119221"/>
                  </a:lnTo>
                  <a:lnTo>
                    <a:pt x="89424" y="152459"/>
                  </a:lnTo>
                  <a:lnTo>
                    <a:pt x="63373" y="188832"/>
                  </a:lnTo>
                  <a:lnTo>
                    <a:pt x="41373" y="228035"/>
                  </a:lnTo>
                  <a:lnTo>
                    <a:pt x="23730" y="269762"/>
                  </a:lnTo>
                  <a:lnTo>
                    <a:pt x="10750" y="313708"/>
                  </a:lnTo>
                  <a:lnTo>
                    <a:pt x="2738" y="359567"/>
                  </a:lnTo>
                  <a:lnTo>
                    <a:pt x="0" y="407034"/>
                  </a:lnTo>
                  <a:lnTo>
                    <a:pt x="0" y="2035175"/>
                  </a:lnTo>
                  <a:lnTo>
                    <a:pt x="2738" y="2082642"/>
                  </a:lnTo>
                  <a:lnTo>
                    <a:pt x="10750" y="2128501"/>
                  </a:lnTo>
                  <a:lnTo>
                    <a:pt x="23730" y="2172447"/>
                  </a:lnTo>
                  <a:lnTo>
                    <a:pt x="41373" y="2214174"/>
                  </a:lnTo>
                  <a:lnTo>
                    <a:pt x="63373" y="2253377"/>
                  </a:lnTo>
                  <a:lnTo>
                    <a:pt x="89424" y="2289750"/>
                  </a:lnTo>
                  <a:lnTo>
                    <a:pt x="119222" y="2322988"/>
                  </a:lnTo>
                  <a:lnTo>
                    <a:pt x="152461" y="2352786"/>
                  </a:lnTo>
                  <a:lnTo>
                    <a:pt x="188835" y="2378837"/>
                  </a:lnTo>
                  <a:lnTo>
                    <a:pt x="228039" y="2400836"/>
                  </a:lnTo>
                  <a:lnTo>
                    <a:pt x="269768" y="2418479"/>
                  </a:lnTo>
                  <a:lnTo>
                    <a:pt x="313716" y="2431459"/>
                  </a:lnTo>
                  <a:lnTo>
                    <a:pt x="359577" y="2439471"/>
                  </a:lnTo>
                  <a:lnTo>
                    <a:pt x="407047" y="2442210"/>
                  </a:lnTo>
                  <a:lnTo>
                    <a:pt x="3049993" y="2442210"/>
                  </a:lnTo>
                  <a:lnTo>
                    <a:pt x="3097461" y="2439471"/>
                  </a:lnTo>
                  <a:lnTo>
                    <a:pt x="3143320" y="2431459"/>
                  </a:lnTo>
                  <a:lnTo>
                    <a:pt x="3187266" y="2418479"/>
                  </a:lnTo>
                  <a:lnTo>
                    <a:pt x="3228993" y="2400836"/>
                  </a:lnTo>
                  <a:lnTo>
                    <a:pt x="3268196" y="2378837"/>
                  </a:lnTo>
                  <a:lnTo>
                    <a:pt x="3304569" y="2352786"/>
                  </a:lnTo>
                  <a:lnTo>
                    <a:pt x="3337807" y="2322988"/>
                  </a:lnTo>
                  <a:lnTo>
                    <a:pt x="3367604" y="2289750"/>
                  </a:lnTo>
                  <a:lnTo>
                    <a:pt x="3393656" y="2253377"/>
                  </a:lnTo>
                  <a:lnTo>
                    <a:pt x="3415655" y="2214174"/>
                  </a:lnTo>
                  <a:lnTo>
                    <a:pt x="3433298" y="2172447"/>
                  </a:lnTo>
                  <a:lnTo>
                    <a:pt x="3446278" y="2128501"/>
                  </a:lnTo>
                  <a:lnTo>
                    <a:pt x="3454290" y="2082642"/>
                  </a:lnTo>
                  <a:lnTo>
                    <a:pt x="3457028" y="2035175"/>
                  </a:lnTo>
                  <a:lnTo>
                    <a:pt x="3457028" y="407034"/>
                  </a:lnTo>
                  <a:lnTo>
                    <a:pt x="3454290" y="359567"/>
                  </a:lnTo>
                  <a:lnTo>
                    <a:pt x="3446278" y="313708"/>
                  </a:lnTo>
                  <a:lnTo>
                    <a:pt x="3433298" y="269762"/>
                  </a:lnTo>
                  <a:lnTo>
                    <a:pt x="3415655" y="228035"/>
                  </a:lnTo>
                  <a:lnTo>
                    <a:pt x="3393656" y="188832"/>
                  </a:lnTo>
                  <a:lnTo>
                    <a:pt x="3367604" y="152459"/>
                  </a:lnTo>
                  <a:lnTo>
                    <a:pt x="3337807" y="119221"/>
                  </a:lnTo>
                  <a:lnTo>
                    <a:pt x="3304569" y="89423"/>
                  </a:lnTo>
                  <a:lnTo>
                    <a:pt x="3268196" y="63372"/>
                  </a:lnTo>
                  <a:lnTo>
                    <a:pt x="3228993" y="41373"/>
                  </a:lnTo>
                  <a:lnTo>
                    <a:pt x="3187266" y="23730"/>
                  </a:lnTo>
                  <a:lnTo>
                    <a:pt x="3143320" y="10750"/>
                  </a:lnTo>
                  <a:lnTo>
                    <a:pt x="3097461" y="2738"/>
                  </a:lnTo>
                  <a:lnTo>
                    <a:pt x="304999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483273" y="2539110"/>
              <a:ext cx="3457575" cy="2442210"/>
            </a:xfrm>
            <a:custGeom>
              <a:avLst/>
              <a:gdLst/>
              <a:ahLst/>
              <a:cxnLst/>
              <a:rect l="l" t="t" r="r" b="b"/>
              <a:pathLst>
                <a:path w="3457575" h="2442210">
                  <a:moveTo>
                    <a:pt x="0" y="407034"/>
                  </a:moveTo>
                  <a:lnTo>
                    <a:pt x="2738" y="359567"/>
                  </a:lnTo>
                  <a:lnTo>
                    <a:pt x="10750" y="313708"/>
                  </a:lnTo>
                  <a:lnTo>
                    <a:pt x="23730" y="269762"/>
                  </a:lnTo>
                  <a:lnTo>
                    <a:pt x="41373" y="228035"/>
                  </a:lnTo>
                  <a:lnTo>
                    <a:pt x="63373" y="188832"/>
                  </a:lnTo>
                  <a:lnTo>
                    <a:pt x="89424" y="152459"/>
                  </a:lnTo>
                  <a:lnTo>
                    <a:pt x="119222" y="119221"/>
                  </a:lnTo>
                  <a:lnTo>
                    <a:pt x="152461" y="89423"/>
                  </a:lnTo>
                  <a:lnTo>
                    <a:pt x="188835" y="63372"/>
                  </a:lnTo>
                  <a:lnTo>
                    <a:pt x="228039" y="41373"/>
                  </a:lnTo>
                  <a:lnTo>
                    <a:pt x="269768" y="23730"/>
                  </a:lnTo>
                  <a:lnTo>
                    <a:pt x="313716" y="10750"/>
                  </a:lnTo>
                  <a:lnTo>
                    <a:pt x="359577" y="2738"/>
                  </a:lnTo>
                  <a:lnTo>
                    <a:pt x="407047" y="0"/>
                  </a:lnTo>
                  <a:lnTo>
                    <a:pt x="3049993" y="0"/>
                  </a:lnTo>
                  <a:lnTo>
                    <a:pt x="3097461" y="2738"/>
                  </a:lnTo>
                  <a:lnTo>
                    <a:pt x="3143320" y="10750"/>
                  </a:lnTo>
                  <a:lnTo>
                    <a:pt x="3187266" y="23730"/>
                  </a:lnTo>
                  <a:lnTo>
                    <a:pt x="3228993" y="41373"/>
                  </a:lnTo>
                  <a:lnTo>
                    <a:pt x="3268196" y="63372"/>
                  </a:lnTo>
                  <a:lnTo>
                    <a:pt x="3304569" y="89423"/>
                  </a:lnTo>
                  <a:lnTo>
                    <a:pt x="3337807" y="119221"/>
                  </a:lnTo>
                  <a:lnTo>
                    <a:pt x="3367604" y="152459"/>
                  </a:lnTo>
                  <a:lnTo>
                    <a:pt x="3393656" y="188832"/>
                  </a:lnTo>
                  <a:lnTo>
                    <a:pt x="3415655" y="228035"/>
                  </a:lnTo>
                  <a:lnTo>
                    <a:pt x="3433298" y="269762"/>
                  </a:lnTo>
                  <a:lnTo>
                    <a:pt x="3446278" y="313708"/>
                  </a:lnTo>
                  <a:lnTo>
                    <a:pt x="3454290" y="359567"/>
                  </a:lnTo>
                  <a:lnTo>
                    <a:pt x="3457028" y="407034"/>
                  </a:lnTo>
                  <a:lnTo>
                    <a:pt x="3457028" y="2035175"/>
                  </a:lnTo>
                  <a:lnTo>
                    <a:pt x="3454290" y="2082642"/>
                  </a:lnTo>
                  <a:lnTo>
                    <a:pt x="3446278" y="2128501"/>
                  </a:lnTo>
                  <a:lnTo>
                    <a:pt x="3433298" y="2172447"/>
                  </a:lnTo>
                  <a:lnTo>
                    <a:pt x="3415655" y="2214174"/>
                  </a:lnTo>
                  <a:lnTo>
                    <a:pt x="3393656" y="2253377"/>
                  </a:lnTo>
                  <a:lnTo>
                    <a:pt x="3367604" y="2289750"/>
                  </a:lnTo>
                  <a:lnTo>
                    <a:pt x="3337807" y="2322988"/>
                  </a:lnTo>
                  <a:lnTo>
                    <a:pt x="3304569" y="2352786"/>
                  </a:lnTo>
                  <a:lnTo>
                    <a:pt x="3268196" y="2378837"/>
                  </a:lnTo>
                  <a:lnTo>
                    <a:pt x="3228993" y="2400836"/>
                  </a:lnTo>
                  <a:lnTo>
                    <a:pt x="3187266" y="2418479"/>
                  </a:lnTo>
                  <a:lnTo>
                    <a:pt x="3143320" y="2431459"/>
                  </a:lnTo>
                  <a:lnTo>
                    <a:pt x="3097461" y="2439471"/>
                  </a:lnTo>
                  <a:lnTo>
                    <a:pt x="3049993" y="2442210"/>
                  </a:lnTo>
                  <a:lnTo>
                    <a:pt x="407047" y="2442210"/>
                  </a:lnTo>
                  <a:lnTo>
                    <a:pt x="359577" y="2439471"/>
                  </a:lnTo>
                  <a:lnTo>
                    <a:pt x="313716" y="2431459"/>
                  </a:lnTo>
                  <a:lnTo>
                    <a:pt x="269768" y="2418479"/>
                  </a:lnTo>
                  <a:lnTo>
                    <a:pt x="228039" y="2400836"/>
                  </a:lnTo>
                  <a:lnTo>
                    <a:pt x="188835" y="2378837"/>
                  </a:lnTo>
                  <a:lnTo>
                    <a:pt x="152461" y="2352786"/>
                  </a:lnTo>
                  <a:lnTo>
                    <a:pt x="119222" y="2322988"/>
                  </a:lnTo>
                  <a:lnTo>
                    <a:pt x="89424" y="2289750"/>
                  </a:lnTo>
                  <a:lnTo>
                    <a:pt x="63373" y="2253377"/>
                  </a:lnTo>
                  <a:lnTo>
                    <a:pt x="41373" y="2214174"/>
                  </a:lnTo>
                  <a:lnTo>
                    <a:pt x="23730" y="2172447"/>
                  </a:lnTo>
                  <a:lnTo>
                    <a:pt x="10750" y="2128501"/>
                  </a:lnTo>
                  <a:lnTo>
                    <a:pt x="2738" y="2082642"/>
                  </a:lnTo>
                  <a:lnTo>
                    <a:pt x="0" y="2035175"/>
                  </a:lnTo>
                  <a:lnTo>
                    <a:pt x="0" y="40703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1108659" y="3410458"/>
            <a:ext cx="2205990" cy="5892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3700" spc="-25" dirty="0">
                <a:solidFill>
                  <a:srgbClr val="FFFFFF"/>
                </a:solidFill>
                <a:latin typeface="Calibri"/>
                <a:cs typeface="Calibri"/>
              </a:rPr>
              <a:t>Аттестация</a:t>
            </a:r>
            <a:endParaRPr sz="3700">
              <a:latin typeface="Calibri"/>
              <a:cs typeface="Calibri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3933952" y="5341365"/>
            <a:ext cx="6158865" cy="1966595"/>
            <a:chOff x="3933952" y="5341365"/>
            <a:chExt cx="6158865" cy="1966595"/>
          </a:xfrm>
        </p:grpSpPr>
        <p:sp>
          <p:nvSpPr>
            <p:cNvPr id="12" name="object 12"/>
            <p:cNvSpPr/>
            <p:nvPr/>
          </p:nvSpPr>
          <p:spPr>
            <a:xfrm>
              <a:off x="3940302" y="5347715"/>
              <a:ext cx="6146165" cy="1953895"/>
            </a:xfrm>
            <a:custGeom>
              <a:avLst/>
              <a:gdLst/>
              <a:ahLst/>
              <a:cxnLst/>
              <a:rect l="l" t="t" r="r" b="b"/>
              <a:pathLst>
                <a:path w="6146165" h="1953895">
                  <a:moveTo>
                    <a:pt x="5820156" y="0"/>
                  </a:moveTo>
                  <a:lnTo>
                    <a:pt x="0" y="0"/>
                  </a:lnTo>
                  <a:lnTo>
                    <a:pt x="0" y="1953767"/>
                  </a:lnTo>
                  <a:lnTo>
                    <a:pt x="5820156" y="1953767"/>
                  </a:lnTo>
                  <a:lnTo>
                    <a:pt x="5868273" y="1950237"/>
                  </a:lnTo>
                  <a:lnTo>
                    <a:pt x="5914198" y="1939980"/>
                  </a:lnTo>
                  <a:lnTo>
                    <a:pt x="5957429" y="1923502"/>
                  </a:lnTo>
                  <a:lnTo>
                    <a:pt x="5997460" y="1901305"/>
                  </a:lnTo>
                  <a:lnTo>
                    <a:pt x="6033788" y="1873894"/>
                  </a:lnTo>
                  <a:lnTo>
                    <a:pt x="6065910" y="1841772"/>
                  </a:lnTo>
                  <a:lnTo>
                    <a:pt x="6093321" y="1805444"/>
                  </a:lnTo>
                  <a:lnTo>
                    <a:pt x="6115518" y="1765413"/>
                  </a:lnTo>
                  <a:lnTo>
                    <a:pt x="6131996" y="1722182"/>
                  </a:lnTo>
                  <a:lnTo>
                    <a:pt x="6142253" y="1676257"/>
                  </a:lnTo>
                  <a:lnTo>
                    <a:pt x="6145783" y="1628139"/>
                  </a:lnTo>
                  <a:lnTo>
                    <a:pt x="6145783" y="325627"/>
                  </a:lnTo>
                  <a:lnTo>
                    <a:pt x="6142253" y="277510"/>
                  </a:lnTo>
                  <a:lnTo>
                    <a:pt x="6131996" y="231585"/>
                  </a:lnTo>
                  <a:lnTo>
                    <a:pt x="6115518" y="188354"/>
                  </a:lnTo>
                  <a:lnTo>
                    <a:pt x="6093321" y="148323"/>
                  </a:lnTo>
                  <a:lnTo>
                    <a:pt x="6065910" y="111995"/>
                  </a:lnTo>
                  <a:lnTo>
                    <a:pt x="6033788" y="79873"/>
                  </a:lnTo>
                  <a:lnTo>
                    <a:pt x="5997460" y="52462"/>
                  </a:lnTo>
                  <a:lnTo>
                    <a:pt x="5957429" y="30265"/>
                  </a:lnTo>
                  <a:lnTo>
                    <a:pt x="5914198" y="13787"/>
                  </a:lnTo>
                  <a:lnTo>
                    <a:pt x="5868273" y="3530"/>
                  </a:lnTo>
                  <a:lnTo>
                    <a:pt x="5820156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940302" y="5347715"/>
              <a:ext cx="6146165" cy="1953895"/>
            </a:xfrm>
            <a:custGeom>
              <a:avLst/>
              <a:gdLst/>
              <a:ahLst/>
              <a:cxnLst/>
              <a:rect l="l" t="t" r="r" b="b"/>
              <a:pathLst>
                <a:path w="6146165" h="1953895">
                  <a:moveTo>
                    <a:pt x="6145783" y="325627"/>
                  </a:moveTo>
                  <a:lnTo>
                    <a:pt x="6145783" y="1628139"/>
                  </a:lnTo>
                  <a:lnTo>
                    <a:pt x="6142253" y="1676257"/>
                  </a:lnTo>
                  <a:lnTo>
                    <a:pt x="6131996" y="1722182"/>
                  </a:lnTo>
                  <a:lnTo>
                    <a:pt x="6115518" y="1765413"/>
                  </a:lnTo>
                  <a:lnTo>
                    <a:pt x="6093321" y="1805444"/>
                  </a:lnTo>
                  <a:lnTo>
                    <a:pt x="6065910" y="1841772"/>
                  </a:lnTo>
                  <a:lnTo>
                    <a:pt x="6033788" y="1873894"/>
                  </a:lnTo>
                  <a:lnTo>
                    <a:pt x="5997460" y="1901305"/>
                  </a:lnTo>
                  <a:lnTo>
                    <a:pt x="5957429" y="1923502"/>
                  </a:lnTo>
                  <a:lnTo>
                    <a:pt x="5914198" y="1939980"/>
                  </a:lnTo>
                  <a:lnTo>
                    <a:pt x="5868273" y="1950237"/>
                  </a:lnTo>
                  <a:lnTo>
                    <a:pt x="5820156" y="1953767"/>
                  </a:lnTo>
                  <a:lnTo>
                    <a:pt x="0" y="1953767"/>
                  </a:lnTo>
                  <a:lnTo>
                    <a:pt x="0" y="0"/>
                  </a:lnTo>
                  <a:lnTo>
                    <a:pt x="5820156" y="0"/>
                  </a:lnTo>
                  <a:lnTo>
                    <a:pt x="5868273" y="3530"/>
                  </a:lnTo>
                  <a:lnTo>
                    <a:pt x="5914198" y="13787"/>
                  </a:lnTo>
                  <a:lnTo>
                    <a:pt x="5957429" y="30265"/>
                  </a:lnTo>
                  <a:lnTo>
                    <a:pt x="5997460" y="52462"/>
                  </a:lnTo>
                  <a:lnTo>
                    <a:pt x="6033788" y="79873"/>
                  </a:lnTo>
                  <a:lnTo>
                    <a:pt x="6065910" y="111995"/>
                  </a:lnTo>
                  <a:lnTo>
                    <a:pt x="6093321" y="148323"/>
                  </a:lnTo>
                  <a:lnTo>
                    <a:pt x="6115518" y="188354"/>
                  </a:lnTo>
                  <a:lnTo>
                    <a:pt x="6131996" y="231585"/>
                  </a:lnTo>
                  <a:lnTo>
                    <a:pt x="6142253" y="277510"/>
                  </a:lnTo>
                  <a:lnTo>
                    <a:pt x="6145783" y="325627"/>
                  </a:lnTo>
                  <a:close/>
                </a:path>
              </a:pathLst>
            </a:custGeom>
            <a:ln w="12700">
              <a:solidFill>
                <a:srgbClr val="CFD4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4000246" y="5676671"/>
            <a:ext cx="5932170" cy="1219200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254"/>
              </a:spcBef>
              <a:buChar char="•"/>
              <a:tabLst>
                <a:tab pos="184150" algn="l"/>
              </a:tabLst>
            </a:pPr>
            <a:r>
              <a:rPr sz="1900" spc="-10" dirty="0">
                <a:latin typeface="Calibri"/>
                <a:cs typeface="Calibri"/>
              </a:rPr>
              <a:t>Поощряется</a:t>
            </a:r>
            <a:r>
              <a:rPr sz="1900" spc="-20" dirty="0">
                <a:latin typeface="Calibri"/>
                <a:cs typeface="Calibri"/>
              </a:rPr>
              <a:t> подготовка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дополнительных</a:t>
            </a:r>
            <a:r>
              <a:rPr sz="1900" spc="-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документов</a:t>
            </a:r>
            <a:endParaRPr sz="1900">
              <a:latin typeface="Calibri"/>
              <a:cs typeface="Calibri"/>
            </a:endParaRPr>
          </a:p>
          <a:p>
            <a:pPr marL="184150" indent="-171450">
              <a:lnSpc>
                <a:spcPct val="100000"/>
              </a:lnSpc>
              <a:spcBef>
                <a:spcPts val="155"/>
              </a:spcBef>
              <a:buChar char="•"/>
              <a:tabLst>
                <a:tab pos="184150" algn="l"/>
              </a:tabLst>
            </a:pPr>
            <a:r>
              <a:rPr sz="1900" dirty="0">
                <a:latin typeface="Calibri"/>
                <a:cs typeface="Calibri"/>
              </a:rPr>
              <a:t>Поощряется</a:t>
            </a:r>
            <a:r>
              <a:rPr sz="1900" spc="3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участие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в</a:t>
            </a:r>
            <a:r>
              <a:rPr sz="1900" spc="-5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конкурсах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и</a:t>
            </a:r>
            <a:r>
              <a:rPr sz="1900" spc="-5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иных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мероприятиях</a:t>
            </a:r>
            <a:endParaRPr sz="1900">
              <a:latin typeface="Calibri"/>
              <a:cs typeface="Calibri"/>
            </a:endParaRPr>
          </a:p>
          <a:p>
            <a:pPr marL="183515" marR="5080" indent="-171450">
              <a:lnSpc>
                <a:spcPts val="2090"/>
              </a:lnSpc>
              <a:spcBef>
                <a:spcPts val="385"/>
              </a:spcBef>
              <a:buChar char="•"/>
              <a:tabLst>
                <a:tab pos="184785" algn="l"/>
              </a:tabLst>
            </a:pPr>
            <a:r>
              <a:rPr sz="1900" spc="-10" dirty="0">
                <a:latin typeface="Calibri"/>
                <a:cs typeface="Calibri"/>
              </a:rPr>
              <a:t>Поощряется</a:t>
            </a:r>
            <a:r>
              <a:rPr sz="1900" spc="-2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выполнение</a:t>
            </a:r>
            <a:r>
              <a:rPr sz="1900" spc="-2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функционала,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не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связанного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50" dirty="0">
                <a:latin typeface="Calibri"/>
                <a:cs typeface="Calibri"/>
              </a:rPr>
              <a:t>с 	</a:t>
            </a:r>
            <a:r>
              <a:rPr sz="1900" spc="-10" dirty="0">
                <a:latin typeface="Calibri"/>
                <a:cs typeface="Calibri"/>
              </a:rPr>
              <a:t>педагогической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деятельностью</a:t>
            </a:r>
            <a:endParaRPr sz="19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476923" y="5097144"/>
            <a:ext cx="3470275" cy="2454910"/>
            <a:chOff x="476923" y="5097144"/>
            <a:chExt cx="3470275" cy="2454910"/>
          </a:xfrm>
        </p:grpSpPr>
        <p:sp>
          <p:nvSpPr>
            <p:cNvPr id="16" name="object 16"/>
            <p:cNvSpPr/>
            <p:nvPr/>
          </p:nvSpPr>
          <p:spPr>
            <a:xfrm>
              <a:off x="483273" y="5103494"/>
              <a:ext cx="3457575" cy="2442210"/>
            </a:xfrm>
            <a:custGeom>
              <a:avLst/>
              <a:gdLst/>
              <a:ahLst/>
              <a:cxnLst/>
              <a:rect l="l" t="t" r="r" b="b"/>
              <a:pathLst>
                <a:path w="3457575" h="2442209">
                  <a:moveTo>
                    <a:pt x="3049993" y="0"/>
                  </a:moveTo>
                  <a:lnTo>
                    <a:pt x="407047" y="0"/>
                  </a:lnTo>
                  <a:lnTo>
                    <a:pt x="359577" y="2738"/>
                  </a:lnTo>
                  <a:lnTo>
                    <a:pt x="313716" y="10750"/>
                  </a:lnTo>
                  <a:lnTo>
                    <a:pt x="269768" y="23730"/>
                  </a:lnTo>
                  <a:lnTo>
                    <a:pt x="228039" y="41373"/>
                  </a:lnTo>
                  <a:lnTo>
                    <a:pt x="188835" y="63372"/>
                  </a:lnTo>
                  <a:lnTo>
                    <a:pt x="152461" y="89423"/>
                  </a:lnTo>
                  <a:lnTo>
                    <a:pt x="119222" y="119221"/>
                  </a:lnTo>
                  <a:lnTo>
                    <a:pt x="89424" y="152459"/>
                  </a:lnTo>
                  <a:lnTo>
                    <a:pt x="63373" y="188832"/>
                  </a:lnTo>
                  <a:lnTo>
                    <a:pt x="41373" y="228035"/>
                  </a:lnTo>
                  <a:lnTo>
                    <a:pt x="23730" y="269762"/>
                  </a:lnTo>
                  <a:lnTo>
                    <a:pt x="10750" y="313708"/>
                  </a:lnTo>
                  <a:lnTo>
                    <a:pt x="2738" y="359567"/>
                  </a:lnTo>
                  <a:lnTo>
                    <a:pt x="0" y="407035"/>
                  </a:lnTo>
                  <a:lnTo>
                    <a:pt x="0" y="2035175"/>
                  </a:lnTo>
                  <a:lnTo>
                    <a:pt x="2738" y="2082642"/>
                  </a:lnTo>
                  <a:lnTo>
                    <a:pt x="10750" y="2128501"/>
                  </a:lnTo>
                  <a:lnTo>
                    <a:pt x="23730" y="2172447"/>
                  </a:lnTo>
                  <a:lnTo>
                    <a:pt x="41373" y="2214174"/>
                  </a:lnTo>
                  <a:lnTo>
                    <a:pt x="63373" y="2253377"/>
                  </a:lnTo>
                  <a:lnTo>
                    <a:pt x="89424" y="2289750"/>
                  </a:lnTo>
                  <a:lnTo>
                    <a:pt x="119222" y="2322988"/>
                  </a:lnTo>
                  <a:lnTo>
                    <a:pt x="152461" y="2352786"/>
                  </a:lnTo>
                  <a:lnTo>
                    <a:pt x="188835" y="2378837"/>
                  </a:lnTo>
                  <a:lnTo>
                    <a:pt x="228039" y="2400836"/>
                  </a:lnTo>
                  <a:lnTo>
                    <a:pt x="269768" y="2418479"/>
                  </a:lnTo>
                  <a:lnTo>
                    <a:pt x="313716" y="2431459"/>
                  </a:lnTo>
                  <a:lnTo>
                    <a:pt x="359577" y="2439471"/>
                  </a:lnTo>
                  <a:lnTo>
                    <a:pt x="407047" y="2442210"/>
                  </a:lnTo>
                  <a:lnTo>
                    <a:pt x="3049993" y="2442210"/>
                  </a:lnTo>
                  <a:lnTo>
                    <a:pt x="3097461" y="2439471"/>
                  </a:lnTo>
                  <a:lnTo>
                    <a:pt x="3143320" y="2431459"/>
                  </a:lnTo>
                  <a:lnTo>
                    <a:pt x="3187266" y="2418479"/>
                  </a:lnTo>
                  <a:lnTo>
                    <a:pt x="3228993" y="2400836"/>
                  </a:lnTo>
                  <a:lnTo>
                    <a:pt x="3268196" y="2378837"/>
                  </a:lnTo>
                  <a:lnTo>
                    <a:pt x="3304569" y="2352786"/>
                  </a:lnTo>
                  <a:lnTo>
                    <a:pt x="3337807" y="2322988"/>
                  </a:lnTo>
                  <a:lnTo>
                    <a:pt x="3367604" y="2289750"/>
                  </a:lnTo>
                  <a:lnTo>
                    <a:pt x="3393656" y="2253377"/>
                  </a:lnTo>
                  <a:lnTo>
                    <a:pt x="3415655" y="2214174"/>
                  </a:lnTo>
                  <a:lnTo>
                    <a:pt x="3433298" y="2172447"/>
                  </a:lnTo>
                  <a:lnTo>
                    <a:pt x="3446278" y="2128501"/>
                  </a:lnTo>
                  <a:lnTo>
                    <a:pt x="3454290" y="2082642"/>
                  </a:lnTo>
                  <a:lnTo>
                    <a:pt x="3457028" y="2035175"/>
                  </a:lnTo>
                  <a:lnTo>
                    <a:pt x="3457028" y="407035"/>
                  </a:lnTo>
                  <a:lnTo>
                    <a:pt x="3454290" y="359567"/>
                  </a:lnTo>
                  <a:lnTo>
                    <a:pt x="3446278" y="313708"/>
                  </a:lnTo>
                  <a:lnTo>
                    <a:pt x="3433298" y="269762"/>
                  </a:lnTo>
                  <a:lnTo>
                    <a:pt x="3415655" y="228035"/>
                  </a:lnTo>
                  <a:lnTo>
                    <a:pt x="3393656" y="188832"/>
                  </a:lnTo>
                  <a:lnTo>
                    <a:pt x="3367604" y="152459"/>
                  </a:lnTo>
                  <a:lnTo>
                    <a:pt x="3337807" y="119221"/>
                  </a:lnTo>
                  <a:lnTo>
                    <a:pt x="3304569" y="89423"/>
                  </a:lnTo>
                  <a:lnTo>
                    <a:pt x="3268196" y="63372"/>
                  </a:lnTo>
                  <a:lnTo>
                    <a:pt x="3228993" y="41373"/>
                  </a:lnTo>
                  <a:lnTo>
                    <a:pt x="3187266" y="23730"/>
                  </a:lnTo>
                  <a:lnTo>
                    <a:pt x="3143320" y="10750"/>
                  </a:lnTo>
                  <a:lnTo>
                    <a:pt x="3097461" y="2738"/>
                  </a:lnTo>
                  <a:lnTo>
                    <a:pt x="304999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83273" y="5103494"/>
              <a:ext cx="3457575" cy="2442210"/>
            </a:xfrm>
            <a:custGeom>
              <a:avLst/>
              <a:gdLst/>
              <a:ahLst/>
              <a:cxnLst/>
              <a:rect l="l" t="t" r="r" b="b"/>
              <a:pathLst>
                <a:path w="3457575" h="2442209">
                  <a:moveTo>
                    <a:pt x="0" y="407035"/>
                  </a:moveTo>
                  <a:lnTo>
                    <a:pt x="2738" y="359567"/>
                  </a:lnTo>
                  <a:lnTo>
                    <a:pt x="10750" y="313708"/>
                  </a:lnTo>
                  <a:lnTo>
                    <a:pt x="23730" y="269762"/>
                  </a:lnTo>
                  <a:lnTo>
                    <a:pt x="41373" y="228035"/>
                  </a:lnTo>
                  <a:lnTo>
                    <a:pt x="63373" y="188832"/>
                  </a:lnTo>
                  <a:lnTo>
                    <a:pt x="89424" y="152459"/>
                  </a:lnTo>
                  <a:lnTo>
                    <a:pt x="119222" y="119221"/>
                  </a:lnTo>
                  <a:lnTo>
                    <a:pt x="152461" y="89423"/>
                  </a:lnTo>
                  <a:lnTo>
                    <a:pt x="188835" y="63372"/>
                  </a:lnTo>
                  <a:lnTo>
                    <a:pt x="228039" y="41373"/>
                  </a:lnTo>
                  <a:lnTo>
                    <a:pt x="269768" y="23730"/>
                  </a:lnTo>
                  <a:lnTo>
                    <a:pt x="313716" y="10750"/>
                  </a:lnTo>
                  <a:lnTo>
                    <a:pt x="359577" y="2738"/>
                  </a:lnTo>
                  <a:lnTo>
                    <a:pt x="407047" y="0"/>
                  </a:lnTo>
                  <a:lnTo>
                    <a:pt x="3049993" y="0"/>
                  </a:lnTo>
                  <a:lnTo>
                    <a:pt x="3097461" y="2738"/>
                  </a:lnTo>
                  <a:lnTo>
                    <a:pt x="3143320" y="10750"/>
                  </a:lnTo>
                  <a:lnTo>
                    <a:pt x="3187266" y="23730"/>
                  </a:lnTo>
                  <a:lnTo>
                    <a:pt x="3228993" y="41373"/>
                  </a:lnTo>
                  <a:lnTo>
                    <a:pt x="3268196" y="63372"/>
                  </a:lnTo>
                  <a:lnTo>
                    <a:pt x="3304569" y="89423"/>
                  </a:lnTo>
                  <a:lnTo>
                    <a:pt x="3337807" y="119221"/>
                  </a:lnTo>
                  <a:lnTo>
                    <a:pt x="3367604" y="152459"/>
                  </a:lnTo>
                  <a:lnTo>
                    <a:pt x="3393656" y="188832"/>
                  </a:lnTo>
                  <a:lnTo>
                    <a:pt x="3415655" y="228035"/>
                  </a:lnTo>
                  <a:lnTo>
                    <a:pt x="3433298" y="269762"/>
                  </a:lnTo>
                  <a:lnTo>
                    <a:pt x="3446278" y="313708"/>
                  </a:lnTo>
                  <a:lnTo>
                    <a:pt x="3454290" y="359567"/>
                  </a:lnTo>
                  <a:lnTo>
                    <a:pt x="3457028" y="407035"/>
                  </a:lnTo>
                  <a:lnTo>
                    <a:pt x="3457028" y="2035175"/>
                  </a:lnTo>
                  <a:lnTo>
                    <a:pt x="3454290" y="2082642"/>
                  </a:lnTo>
                  <a:lnTo>
                    <a:pt x="3446278" y="2128501"/>
                  </a:lnTo>
                  <a:lnTo>
                    <a:pt x="3433298" y="2172447"/>
                  </a:lnTo>
                  <a:lnTo>
                    <a:pt x="3415655" y="2214174"/>
                  </a:lnTo>
                  <a:lnTo>
                    <a:pt x="3393656" y="2253377"/>
                  </a:lnTo>
                  <a:lnTo>
                    <a:pt x="3367604" y="2289750"/>
                  </a:lnTo>
                  <a:lnTo>
                    <a:pt x="3337807" y="2322988"/>
                  </a:lnTo>
                  <a:lnTo>
                    <a:pt x="3304569" y="2352786"/>
                  </a:lnTo>
                  <a:lnTo>
                    <a:pt x="3268196" y="2378837"/>
                  </a:lnTo>
                  <a:lnTo>
                    <a:pt x="3228993" y="2400836"/>
                  </a:lnTo>
                  <a:lnTo>
                    <a:pt x="3187266" y="2418479"/>
                  </a:lnTo>
                  <a:lnTo>
                    <a:pt x="3143320" y="2431459"/>
                  </a:lnTo>
                  <a:lnTo>
                    <a:pt x="3097461" y="2439471"/>
                  </a:lnTo>
                  <a:lnTo>
                    <a:pt x="3049993" y="2442210"/>
                  </a:lnTo>
                  <a:lnTo>
                    <a:pt x="407047" y="2442210"/>
                  </a:lnTo>
                  <a:lnTo>
                    <a:pt x="359577" y="2439471"/>
                  </a:lnTo>
                  <a:lnTo>
                    <a:pt x="313716" y="2431459"/>
                  </a:lnTo>
                  <a:lnTo>
                    <a:pt x="269768" y="2418479"/>
                  </a:lnTo>
                  <a:lnTo>
                    <a:pt x="228039" y="2400836"/>
                  </a:lnTo>
                  <a:lnTo>
                    <a:pt x="188835" y="2378837"/>
                  </a:lnTo>
                  <a:lnTo>
                    <a:pt x="152461" y="2352786"/>
                  </a:lnTo>
                  <a:lnTo>
                    <a:pt x="119222" y="2322988"/>
                  </a:lnTo>
                  <a:lnTo>
                    <a:pt x="89424" y="2289750"/>
                  </a:lnTo>
                  <a:lnTo>
                    <a:pt x="63373" y="2253377"/>
                  </a:lnTo>
                  <a:lnTo>
                    <a:pt x="41373" y="2214174"/>
                  </a:lnTo>
                  <a:lnTo>
                    <a:pt x="23730" y="2172447"/>
                  </a:lnTo>
                  <a:lnTo>
                    <a:pt x="10750" y="2128501"/>
                  </a:lnTo>
                  <a:lnTo>
                    <a:pt x="2738" y="2082642"/>
                  </a:lnTo>
                  <a:lnTo>
                    <a:pt x="0" y="2035175"/>
                  </a:lnTo>
                  <a:lnTo>
                    <a:pt x="0" y="407035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8" name="object 18"/>
          <p:cNvSpPr txBox="1"/>
          <p:nvPr/>
        </p:nvSpPr>
        <p:spPr>
          <a:xfrm>
            <a:off x="750519" y="5717285"/>
            <a:ext cx="2922270" cy="1105535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170815" marR="5080" indent="-158750">
              <a:lnSpc>
                <a:spcPts val="4070"/>
              </a:lnSpc>
              <a:spcBef>
                <a:spcPts val="540"/>
              </a:spcBef>
            </a:pPr>
            <a:r>
              <a:rPr sz="3700" spc="-10" dirty="0">
                <a:solidFill>
                  <a:srgbClr val="FFFFFF"/>
                </a:solidFill>
                <a:latin typeface="Calibri"/>
                <a:cs typeface="Calibri"/>
              </a:rPr>
              <a:t>Положения</a:t>
            </a:r>
            <a:r>
              <a:rPr sz="3700" spc="-1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700" spc="-25" dirty="0">
                <a:solidFill>
                  <a:srgbClr val="FFFFFF"/>
                </a:solidFill>
                <a:latin typeface="Calibri"/>
                <a:cs typeface="Calibri"/>
              </a:rPr>
              <a:t>об </a:t>
            </a:r>
            <a:r>
              <a:rPr sz="3700" dirty="0">
                <a:solidFill>
                  <a:srgbClr val="FFFFFF"/>
                </a:solidFill>
                <a:latin typeface="Calibri"/>
                <a:cs typeface="Calibri"/>
              </a:rPr>
              <a:t>оплате</a:t>
            </a:r>
            <a:r>
              <a:rPr sz="3700" spc="-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3700" spc="-20" dirty="0">
                <a:solidFill>
                  <a:srgbClr val="FFFFFF"/>
                </a:solidFill>
                <a:latin typeface="Calibri"/>
                <a:cs typeface="Calibri"/>
              </a:rPr>
              <a:t>труда</a:t>
            </a:r>
            <a:endParaRPr sz="370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3933952" y="7905750"/>
            <a:ext cx="6158865" cy="1966595"/>
            <a:chOff x="3933952" y="7905750"/>
            <a:chExt cx="6158865" cy="1966595"/>
          </a:xfrm>
        </p:grpSpPr>
        <p:sp>
          <p:nvSpPr>
            <p:cNvPr id="20" name="object 20"/>
            <p:cNvSpPr/>
            <p:nvPr/>
          </p:nvSpPr>
          <p:spPr>
            <a:xfrm>
              <a:off x="3940302" y="7912100"/>
              <a:ext cx="6146165" cy="1953895"/>
            </a:xfrm>
            <a:custGeom>
              <a:avLst/>
              <a:gdLst/>
              <a:ahLst/>
              <a:cxnLst/>
              <a:rect l="l" t="t" r="r" b="b"/>
              <a:pathLst>
                <a:path w="6146165" h="1953895">
                  <a:moveTo>
                    <a:pt x="5820156" y="0"/>
                  </a:moveTo>
                  <a:lnTo>
                    <a:pt x="0" y="0"/>
                  </a:lnTo>
                  <a:lnTo>
                    <a:pt x="0" y="1953793"/>
                  </a:lnTo>
                  <a:lnTo>
                    <a:pt x="5820156" y="1953793"/>
                  </a:lnTo>
                  <a:lnTo>
                    <a:pt x="5868273" y="1950262"/>
                  </a:lnTo>
                  <a:lnTo>
                    <a:pt x="5914198" y="1940005"/>
                  </a:lnTo>
                  <a:lnTo>
                    <a:pt x="5957429" y="1923527"/>
                  </a:lnTo>
                  <a:lnTo>
                    <a:pt x="5997460" y="1901330"/>
                  </a:lnTo>
                  <a:lnTo>
                    <a:pt x="6033788" y="1873918"/>
                  </a:lnTo>
                  <a:lnTo>
                    <a:pt x="6065910" y="1841796"/>
                  </a:lnTo>
                  <a:lnTo>
                    <a:pt x="6093321" y="1805466"/>
                  </a:lnTo>
                  <a:lnTo>
                    <a:pt x="6115518" y="1765433"/>
                  </a:lnTo>
                  <a:lnTo>
                    <a:pt x="6131996" y="1722201"/>
                  </a:lnTo>
                  <a:lnTo>
                    <a:pt x="6142253" y="1676273"/>
                  </a:lnTo>
                  <a:lnTo>
                    <a:pt x="6145783" y="1628152"/>
                  </a:lnTo>
                  <a:lnTo>
                    <a:pt x="6145783" y="325627"/>
                  </a:lnTo>
                  <a:lnTo>
                    <a:pt x="6142253" y="277510"/>
                  </a:lnTo>
                  <a:lnTo>
                    <a:pt x="6131996" y="231585"/>
                  </a:lnTo>
                  <a:lnTo>
                    <a:pt x="6115518" y="188354"/>
                  </a:lnTo>
                  <a:lnTo>
                    <a:pt x="6093321" y="148323"/>
                  </a:lnTo>
                  <a:lnTo>
                    <a:pt x="6065910" y="111995"/>
                  </a:lnTo>
                  <a:lnTo>
                    <a:pt x="6033788" y="79873"/>
                  </a:lnTo>
                  <a:lnTo>
                    <a:pt x="5997460" y="52462"/>
                  </a:lnTo>
                  <a:lnTo>
                    <a:pt x="5957429" y="30265"/>
                  </a:lnTo>
                  <a:lnTo>
                    <a:pt x="5914198" y="13787"/>
                  </a:lnTo>
                  <a:lnTo>
                    <a:pt x="5868273" y="3530"/>
                  </a:lnTo>
                  <a:lnTo>
                    <a:pt x="5820156" y="0"/>
                  </a:lnTo>
                  <a:close/>
                </a:path>
              </a:pathLst>
            </a:custGeom>
            <a:solidFill>
              <a:srgbClr val="CFD4EA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940302" y="7912100"/>
              <a:ext cx="6146165" cy="1953895"/>
            </a:xfrm>
            <a:custGeom>
              <a:avLst/>
              <a:gdLst/>
              <a:ahLst/>
              <a:cxnLst/>
              <a:rect l="l" t="t" r="r" b="b"/>
              <a:pathLst>
                <a:path w="6146165" h="1953895">
                  <a:moveTo>
                    <a:pt x="6145783" y="325627"/>
                  </a:moveTo>
                  <a:lnTo>
                    <a:pt x="6145783" y="1628152"/>
                  </a:lnTo>
                  <a:lnTo>
                    <a:pt x="6142253" y="1676273"/>
                  </a:lnTo>
                  <a:lnTo>
                    <a:pt x="6131996" y="1722201"/>
                  </a:lnTo>
                  <a:lnTo>
                    <a:pt x="6115518" y="1765433"/>
                  </a:lnTo>
                  <a:lnTo>
                    <a:pt x="6093321" y="1805466"/>
                  </a:lnTo>
                  <a:lnTo>
                    <a:pt x="6065910" y="1841796"/>
                  </a:lnTo>
                  <a:lnTo>
                    <a:pt x="6033788" y="1873918"/>
                  </a:lnTo>
                  <a:lnTo>
                    <a:pt x="5997460" y="1901330"/>
                  </a:lnTo>
                  <a:lnTo>
                    <a:pt x="5957429" y="1923527"/>
                  </a:lnTo>
                  <a:lnTo>
                    <a:pt x="5914198" y="1940005"/>
                  </a:lnTo>
                  <a:lnTo>
                    <a:pt x="5868273" y="1950262"/>
                  </a:lnTo>
                  <a:lnTo>
                    <a:pt x="5820156" y="1953793"/>
                  </a:lnTo>
                  <a:lnTo>
                    <a:pt x="0" y="1953793"/>
                  </a:lnTo>
                  <a:lnTo>
                    <a:pt x="0" y="0"/>
                  </a:lnTo>
                  <a:lnTo>
                    <a:pt x="5820156" y="0"/>
                  </a:lnTo>
                  <a:lnTo>
                    <a:pt x="5868273" y="3530"/>
                  </a:lnTo>
                  <a:lnTo>
                    <a:pt x="5914198" y="13787"/>
                  </a:lnTo>
                  <a:lnTo>
                    <a:pt x="5957429" y="30265"/>
                  </a:lnTo>
                  <a:lnTo>
                    <a:pt x="5997460" y="52462"/>
                  </a:lnTo>
                  <a:lnTo>
                    <a:pt x="6033788" y="79873"/>
                  </a:lnTo>
                  <a:lnTo>
                    <a:pt x="6065910" y="111995"/>
                  </a:lnTo>
                  <a:lnTo>
                    <a:pt x="6093321" y="148323"/>
                  </a:lnTo>
                  <a:lnTo>
                    <a:pt x="6115518" y="188354"/>
                  </a:lnTo>
                  <a:lnTo>
                    <a:pt x="6131996" y="231585"/>
                  </a:lnTo>
                  <a:lnTo>
                    <a:pt x="6142253" y="277510"/>
                  </a:lnTo>
                  <a:lnTo>
                    <a:pt x="6145783" y="325627"/>
                  </a:lnTo>
                  <a:close/>
                </a:path>
              </a:pathLst>
            </a:custGeom>
            <a:ln w="12700">
              <a:solidFill>
                <a:srgbClr val="CFD4EA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4000246" y="8396122"/>
            <a:ext cx="5361305" cy="909319"/>
          </a:xfrm>
          <a:prstGeom prst="rect">
            <a:avLst/>
          </a:prstGeom>
        </p:spPr>
        <p:txBody>
          <a:bodyPr vert="horz" wrap="square" lIns="0" tIns="32384" rIns="0" bIns="0" rtlCol="0">
            <a:spAutoFit/>
          </a:bodyPr>
          <a:lstStyle/>
          <a:p>
            <a:pPr marL="184150" indent="-171450">
              <a:lnSpc>
                <a:spcPct val="100000"/>
              </a:lnSpc>
              <a:spcBef>
                <a:spcPts val="254"/>
              </a:spcBef>
              <a:buChar char="•"/>
              <a:tabLst>
                <a:tab pos="184150" algn="l"/>
              </a:tabLst>
            </a:pPr>
            <a:r>
              <a:rPr sz="1900" spc="-20" dirty="0">
                <a:latin typeface="Calibri"/>
                <a:cs typeface="Calibri"/>
              </a:rPr>
              <a:t>Содержат</a:t>
            </a:r>
            <a:r>
              <a:rPr sz="1900" spc="-7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избыточные</a:t>
            </a:r>
            <a:r>
              <a:rPr sz="1900" spc="-3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требования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к</a:t>
            </a:r>
            <a:r>
              <a:rPr sz="1900" spc="-6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функционалу</a:t>
            </a:r>
            <a:endParaRPr sz="1900">
              <a:latin typeface="Calibri"/>
              <a:cs typeface="Calibri"/>
            </a:endParaRPr>
          </a:p>
          <a:p>
            <a:pPr marL="183515" marR="184150" indent="-171450">
              <a:lnSpc>
                <a:spcPts val="2090"/>
              </a:lnSpc>
              <a:spcBef>
                <a:spcPts val="385"/>
              </a:spcBef>
              <a:buChar char="•"/>
              <a:tabLst>
                <a:tab pos="184785" algn="l"/>
              </a:tabLst>
            </a:pPr>
            <a:r>
              <a:rPr sz="1900" dirty="0">
                <a:latin typeface="Calibri"/>
                <a:cs typeface="Calibri"/>
              </a:rPr>
              <a:t>Не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конкретизируют</a:t>
            </a:r>
            <a:r>
              <a:rPr sz="1900" dirty="0">
                <a:latin typeface="Calibri"/>
                <a:cs typeface="Calibri"/>
              </a:rPr>
              <a:t> обязанности</a:t>
            </a:r>
            <a:r>
              <a:rPr sz="1900" spc="-1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и</a:t>
            </a:r>
            <a:r>
              <a:rPr sz="1900" spc="-45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права</a:t>
            </a:r>
            <a:r>
              <a:rPr sz="1900" spc="-40" dirty="0">
                <a:latin typeface="Calibri"/>
                <a:cs typeface="Calibri"/>
              </a:rPr>
              <a:t> </a:t>
            </a:r>
            <a:r>
              <a:rPr sz="1900" dirty="0">
                <a:latin typeface="Calibri"/>
                <a:cs typeface="Calibri"/>
              </a:rPr>
              <a:t>в</a:t>
            </a:r>
            <a:r>
              <a:rPr sz="1900" spc="-3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части 	</a:t>
            </a:r>
            <a:r>
              <a:rPr sz="1900" dirty="0">
                <a:latin typeface="Calibri"/>
                <a:cs typeface="Calibri"/>
              </a:rPr>
              <a:t>документационной</a:t>
            </a:r>
            <a:r>
              <a:rPr sz="1900" spc="-75" dirty="0">
                <a:latin typeface="Calibri"/>
                <a:cs typeface="Calibri"/>
              </a:rPr>
              <a:t> </a:t>
            </a:r>
            <a:r>
              <a:rPr sz="1900" spc="-10" dirty="0">
                <a:latin typeface="Calibri"/>
                <a:cs typeface="Calibri"/>
              </a:rPr>
              <a:t>нагрузки</a:t>
            </a:r>
            <a:endParaRPr sz="1900">
              <a:latin typeface="Calibri"/>
              <a:cs typeface="Calibri"/>
            </a:endParaRPr>
          </a:p>
        </p:txBody>
      </p:sp>
      <p:grpSp>
        <p:nvGrpSpPr>
          <p:cNvPr id="23" name="object 23"/>
          <p:cNvGrpSpPr/>
          <p:nvPr/>
        </p:nvGrpSpPr>
        <p:grpSpPr>
          <a:xfrm>
            <a:off x="476923" y="7661528"/>
            <a:ext cx="3470275" cy="2455545"/>
            <a:chOff x="476923" y="7661528"/>
            <a:chExt cx="3470275" cy="2455545"/>
          </a:xfrm>
        </p:grpSpPr>
        <p:sp>
          <p:nvSpPr>
            <p:cNvPr id="24" name="object 24"/>
            <p:cNvSpPr/>
            <p:nvPr/>
          </p:nvSpPr>
          <p:spPr>
            <a:xfrm>
              <a:off x="483273" y="7667878"/>
              <a:ext cx="3457575" cy="2442845"/>
            </a:xfrm>
            <a:custGeom>
              <a:avLst/>
              <a:gdLst/>
              <a:ahLst/>
              <a:cxnLst/>
              <a:rect l="l" t="t" r="r" b="b"/>
              <a:pathLst>
                <a:path w="3457575" h="2442845">
                  <a:moveTo>
                    <a:pt x="3049993" y="0"/>
                  </a:moveTo>
                  <a:lnTo>
                    <a:pt x="407047" y="0"/>
                  </a:lnTo>
                  <a:lnTo>
                    <a:pt x="359577" y="2738"/>
                  </a:lnTo>
                  <a:lnTo>
                    <a:pt x="313716" y="10750"/>
                  </a:lnTo>
                  <a:lnTo>
                    <a:pt x="269768" y="23730"/>
                  </a:lnTo>
                  <a:lnTo>
                    <a:pt x="228039" y="41373"/>
                  </a:lnTo>
                  <a:lnTo>
                    <a:pt x="188835" y="63372"/>
                  </a:lnTo>
                  <a:lnTo>
                    <a:pt x="152461" y="89423"/>
                  </a:lnTo>
                  <a:lnTo>
                    <a:pt x="119222" y="119221"/>
                  </a:lnTo>
                  <a:lnTo>
                    <a:pt x="89424" y="152459"/>
                  </a:lnTo>
                  <a:lnTo>
                    <a:pt x="63373" y="188832"/>
                  </a:lnTo>
                  <a:lnTo>
                    <a:pt x="41373" y="228035"/>
                  </a:lnTo>
                  <a:lnTo>
                    <a:pt x="23730" y="269762"/>
                  </a:lnTo>
                  <a:lnTo>
                    <a:pt x="10750" y="313708"/>
                  </a:lnTo>
                  <a:lnTo>
                    <a:pt x="2738" y="359567"/>
                  </a:lnTo>
                  <a:lnTo>
                    <a:pt x="0" y="407034"/>
                  </a:lnTo>
                  <a:lnTo>
                    <a:pt x="0" y="2035187"/>
                  </a:lnTo>
                  <a:lnTo>
                    <a:pt x="2738" y="2082657"/>
                  </a:lnTo>
                  <a:lnTo>
                    <a:pt x="10750" y="2128518"/>
                  </a:lnTo>
                  <a:lnTo>
                    <a:pt x="23730" y="2172466"/>
                  </a:lnTo>
                  <a:lnTo>
                    <a:pt x="41373" y="2214195"/>
                  </a:lnTo>
                  <a:lnTo>
                    <a:pt x="63373" y="2253399"/>
                  </a:lnTo>
                  <a:lnTo>
                    <a:pt x="89424" y="2289773"/>
                  </a:lnTo>
                  <a:lnTo>
                    <a:pt x="119222" y="2323012"/>
                  </a:lnTo>
                  <a:lnTo>
                    <a:pt x="152461" y="2352810"/>
                  </a:lnTo>
                  <a:lnTo>
                    <a:pt x="188835" y="2378862"/>
                  </a:lnTo>
                  <a:lnTo>
                    <a:pt x="228039" y="2400861"/>
                  </a:lnTo>
                  <a:lnTo>
                    <a:pt x="269768" y="2418504"/>
                  </a:lnTo>
                  <a:lnTo>
                    <a:pt x="313716" y="2431484"/>
                  </a:lnTo>
                  <a:lnTo>
                    <a:pt x="359577" y="2439496"/>
                  </a:lnTo>
                  <a:lnTo>
                    <a:pt x="407047" y="2442235"/>
                  </a:lnTo>
                  <a:lnTo>
                    <a:pt x="3049993" y="2442235"/>
                  </a:lnTo>
                  <a:lnTo>
                    <a:pt x="3097461" y="2439496"/>
                  </a:lnTo>
                  <a:lnTo>
                    <a:pt x="3143320" y="2431484"/>
                  </a:lnTo>
                  <a:lnTo>
                    <a:pt x="3187266" y="2418504"/>
                  </a:lnTo>
                  <a:lnTo>
                    <a:pt x="3228993" y="2400861"/>
                  </a:lnTo>
                  <a:lnTo>
                    <a:pt x="3268196" y="2378862"/>
                  </a:lnTo>
                  <a:lnTo>
                    <a:pt x="3304569" y="2352810"/>
                  </a:lnTo>
                  <a:lnTo>
                    <a:pt x="3337807" y="2323012"/>
                  </a:lnTo>
                  <a:lnTo>
                    <a:pt x="3367604" y="2289773"/>
                  </a:lnTo>
                  <a:lnTo>
                    <a:pt x="3393656" y="2253399"/>
                  </a:lnTo>
                  <a:lnTo>
                    <a:pt x="3415655" y="2214195"/>
                  </a:lnTo>
                  <a:lnTo>
                    <a:pt x="3433298" y="2172466"/>
                  </a:lnTo>
                  <a:lnTo>
                    <a:pt x="3446278" y="2128518"/>
                  </a:lnTo>
                  <a:lnTo>
                    <a:pt x="3454290" y="2082657"/>
                  </a:lnTo>
                  <a:lnTo>
                    <a:pt x="3457028" y="2035187"/>
                  </a:lnTo>
                  <a:lnTo>
                    <a:pt x="3457028" y="407034"/>
                  </a:lnTo>
                  <a:lnTo>
                    <a:pt x="3454290" y="359567"/>
                  </a:lnTo>
                  <a:lnTo>
                    <a:pt x="3446278" y="313708"/>
                  </a:lnTo>
                  <a:lnTo>
                    <a:pt x="3433298" y="269762"/>
                  </a:lnTo>
                  <a:lnTo>
                    <a:pt x="3415655" y="228035"/>
                  </a:lnTo>
                  <a:lnTo>
                    <a:pt x="3393656" y="188832"/>
                  </a:lnTo>
                  <a:lnTo>
                    <a:pt x="3367604" y="152459"/>
                  </a:lnTo>
                  <a:lnTo>
                    <a:pt x="3337807" y="119221"/>
                  </a:lnTo>
                  <a:lnTo>
                    <a:pt x="3304569" y="89423"/>
                  </a:lnTo>
                  <a:lnTo>
                    <a:pt x="3268196" y="63372"/>
                  </a:lnTo>
                  <a:lnTo>
                    <a:pt x="3228993" y="41373"/>
                  </a:lnTo>
                  <a:lnTo>
                    <a:pt x="3187266" y="23730"/>
                  </a:lnTo>
                  <a:lnTo>
                    <a:pt x="3143320" y="10750"/>
                  </a:lnTo>
                  <a:lnTo>
                    <a:pt x="3097461" y="2738"/>
                  </a:lnTo>
                  <a:lnTo>
                    <a:pt x="3049993" y="0"/>
                  </a:lnTo>
                  <a:close/>
                </a:path>
              </a:pathLst>
            </a:custGeom>
            <a:solidFill>
              <a:srgbClr val="4471C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483273" y="7667878"/>
              <a:ext cx="3457575" cy="2442845"/>
            </a:xfrm>
            <a:custGeom>
              <a:avLst/>
              <a:gdLst/>
              <a:ahLst/>
              <a:cxnLst/>
              <a:rect l="l" t="t" r="r" b="b"/>
              <a:pathLst>
                <a:path w="3457575" h="2442845">
                  <a:moveTo>
                    <a:pt x="0" y="407034"/>
                  </a:moveTo>
                  <a:lnTo>
                    <a:pt x="2738" y="359567"/>
                  </a:lnTo>
                  <a:lnTo>
                    <a:pt x="10750" y="313708"/>
                  </a:lnTo>
                  <a:lnTo>
                    <a:pt x="23730" y="269762"/>
                  </a:lnTo>
                  <a:lnTo>
                    <a:pt x="41373" y="228035"/>
                  </a:lnTo>
                  <a:lnTo>
                    <a:pt x="63373" y="188832"/>
                  </a:lnTo>
                  <a:lnTo>
                    <a:pt x="89424" y="152459"/>
                  </a:lnTo>
                  <a:lnTo>
                    <a:pt x="119222" y="119221"/>
                  </a:lnTo>
                  <a:lnTo>
                    <a:pt x="152461" y="89423"/>
                  </a:lnTo>
                  <a:lnTo>
                    <a:pt x="188835" y="63372"/>
                  </a:lnTo>
                  <a:lnTo>
                    <a:pt x="228039" y="41373"/>
                  </a:lnTo>
                  <a:lnTo>
                    <a:pt x="269768" y="23730"/>
                  </a:lnTo>
                  <a:lnTo>
                    <a:pt x="313716" y="10750"/>
                  </a:lnTo>
                  <a:lnTo>
                    <a:pt x="359577" y="2738"/>
                  </a:lnTo>
                  <a:lnTo>
                    <a:pt x="407047" y="0"/>
                  </a:lnTo>
                  <a:lnTo>
                    <a:pt x="3049993" y="0"/>
                  </a:lnTo>
                  <a:lnTo>
                    <a:pt x="3097461" y="2738"/>
                  </a:lnTo>
                  <a:lnTo>
                    <a:pt x="3143320" y="10750"/>
                  </a:lnTo>
                  <a:lnTo>
                    <a:pt x="3187266" y="23730"/>
                  </a:lnTo>
                  <a:lnTo>
                    <a:pt x="3228993" y="41373"/>
                  </a:lnTo>
                  <a:lnTo>
                    <a:pt x="3268196" y="63372"/>
                  </a:lnTo>
                  <a:lnTo>
                    <a:pt x="3304569" y="89423"/>
                  </a:lnTo>
                  <a:lnTo>
                    <a:pt x="3337807" y="119221"/>
                  </a:lnTo>
                  <a:lnTo>
                    <a:pt x="3367604" y="152459"/>
                  </a:lnTo>
                  <a:lnTo>
                    <a:pt x="3393656" y="188832"/>
                  </a:lnTo>
                  <a:lnTo>
                    <a:pt x="3415655" y="228035"/>
                  </a:lnTo>
                  <a:lnTo>
                    <a:pt x="3433298" y="269762"/>
                  </a:lnTo>
                  <a:lnTo>
                    <a:pt x="3446278" y="313708"/>
                  </a:lnTo>
                  <a:lnTo>
                    <a:pt x="3454290" y="359567"/>
                  </a:lnTo>
                  <a:lnTo>
                    <a:pt x="3457028" y="407034"/>
                  </a:lnTo>
                  <a:lnTo>
                    <a:pt x="3457028" y="2035187"/>
                  </a:lnTo>
                  <a:lnTo>
                    <a:pt x="3454290" y="2082657"/>
                  </a:lnTo>
                  <a:lnTo>
                    <a:pt x="3446278" y="2128518"/>
                  </a:lnTo>
                  <a:lnTo>
                    <a:pt x="3433298" y="2172466"/>
                  </a:lnTo>
                  <a:lnTo>
                    <a:pt x="3415655" y="2214195"/>
                  </a:lnTo>
                  <a:lnTo>
                    <a:pt x="3393656" y="2253399"/>
                  </a:lnTo>
                  <a:lnTo>
                    <a:pt x="3367604" y="2289773"/>
                  </a:lnTo>
                  <a:lnTo>
                    <a:pt x="3337807" y="2323012"/>
                  </a:lnTo>
                  <a:lnTo>
                    <a:pt x="3304569" y="2352810"/>
                  </a:lnTo>
                  <a:lnTo>
                    <a:pt x="3268196" y="2378862"/>
                  </a:lnTo>
                  <a:lnTo>
                    <a:pt x="3228993" y="2400861"/>
                  </a:lnTo>
                  <a:lnTo>
                    <a:pt x="3187266" y="2418504"/>
                  </a:lnTo>
                  <a:lnTo>
                    <a:pt x="3143320" y="2431484"/>
                  </a:lnTo>
                  <a:lnTo>
                    <a:pt x="3097461" y="2439496"/>
                  </a:lnTo>
                  <a:lnTo>
                    <a:pt x="3049993" y="2442235"/>
                  </a:lnTo>
                  <a:lnTo>
                    <a:pt x="407047" y="2442235"/>
                  </a:lnTo>
                  <a:lnTo>
                    <a:pt x="359577" y="2439496"/>
                  </a:lnTo>
                  <a:lnTo>
                    <a:pt x="313716" y="2431484"/>
                  </a:lnTo>
                  <a:lnTo>
                    <a:pt x="269768" y="2418504"/>
                  </a:lnTo>
                  <a:lnTo>
                    <a:pt x="228039" y="2400861"/>
                  </a:lnTo>
                  <a:lnTo>
                    <a:pt x="188835" y="2378862"/>
                  </a:lnTo>
                  <a:lnTo>
                    <a:pt x="152461" y="2352810"/>
                  </a:lnTo>
                  <a:lnTo>
                    <a:pt x="119222" y="2323012"/>
                  </a:lnTo>
                  <a:lnTo>
                    <a:pt x="89424" y="2289773"/>
                  </a:lnTo>
                  <a:lnTo>
                    <a:pt x="63373" y="2253399"/>
                  </a:lnTo>
                  <a:lnTo>
                    <a:pt x="41373" y="2214195"/>
                  </a:lnTo>
                  <a:lnTo>
                    <a:pt x="23730" y="2172466"/>
                  </a:lnTo>
                  <a:lnTo>
                    <a:pt x="10750" y="2128518"/>
                  </a:lnTo>
                  <a:lnTo>
                    <a:pt x="2738" y="2082657"/>
                  </a:lnTo>
                  <a:lnTo>
                    <a:pt x="0" y="2035187"/>
                  </a:lnTo>
                  <a:lnTo>
                    <a:pt x="0" y="407034"/>
                  </a:lnTo>
                  <a:close/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6" name="object 26"/>
          <p:cNvSpPr txBox="1"/>
          <p:nvPr/>
        </p:nvSpPr>
        <p:spPr>
          <a:xfrm>
            <a:off x="811479" y="8281796"/>
            <a:ext cx="2802255" cy="1106170"/>
          </a:xfrm>
          <a:prstGeom prst="rect">
            <a:avLst/>
          </a:prstGeom>
        </p:spPr>
        <p:txBody>
          <a:bodyPr vert="horz" wrap="square" lIns="0" tIns="68580" rIns="0" bIns="0" rtlCol="0">
            <a:spAutoFit/>
          </a:bodyPr>
          <a:lstStyle/>
          <a:p>
            <a:pPr marL="241300" marR="5080" indent="-228600">
              <a:lnSpc>
                <a:spcPts val="4070"/>
              </a:lnSpc>
              <a:spcBef>
                <a:spcPts val="540"/>
              </a:spcBef>
            </a:pPr>
            <a:r>
              <a:rPr sz="3700" spc="-20" dirty="0">
                <a:solidFill>
                  <a:srgbClr val="FFFFFF"/>
                </a:solidFill>
                <a:latin typeface="Calibri"/>
                <a:cs typeface="Calibri"/>
              </a:rPr>
              <a:t>Должностные </a:t>
            </a:r>
            <a:r>
              <a:rPr sz="3700" spc="-10" dirty="0">
                <a:solidFill>
                  <a:srgbClr val="FFFFFF"/>
                </a:solidFill>
                <a:latin typeface="Calibri"/>
                <a:cs typeface="Calibri"/>
              </a:rPr>
              <a:t>инструкции</a:t>
            </a:r>
            <a:endParaRPr sz="37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0841228" y="4932298"/>
            <a:ext cx="3921125" cy="2369820"/>
          </a:xfrm>
          <a:prstGeom prst="rect">
            <a:avLst/>
          </a:prstGeom>
          <a:solidFill>
            <a:srgbClr val="F8CAAC"/>
          </a:solidFill>
        </p:spPr>
        <p:txBody>
          <a:bodyPr vert="horz" wrap="square" lIns="0" tIns="16510" rIns="0" bIns="0" rtlCol="0">
            <a:spAutoFit/>
          </a:bodyPr>
          <a:lstStyle/>
          <a:p>
            <a:pPr marL="92075" marR="492125">
              <a:lnSpc>
                <a:spcPct val="100000"/>
              </a:lnSpc>
              <a:spcBef>
                <a:spcPts val="130"/>
              </a:spcBef>
            </a:pPr>
            <a:r>
              <a:rPr sz="3700" spc="-20" dirty="0">
                <a:latin typeface="Calibri"/>
                <a:cs typeface="Calibri"/>
              </a:rPr>
              <a:t>Необязательные </a:t>
            </a:r>
            <a:r>
              <a:rPr sz="3700" spc="-10" dirty="0">
                <a:latin typeface="Calibri"/>
                <a:cs typeface="Calibri"/>
              </a:rPr>
              <a:t>документы становятся обязательными</a:t>
            </a:r>
            <a:endParaRPr sz="3700">
              <a:latin typeface="Calibri"/>
              <a:cs typeface="Calibri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10055225" y="3870705"/>
            <a:ext cx="786130" cy="1061720"/>
          </a:xfrm>
          <a:custGeom>
            <a:avLst/>
            <a:gdLst/>
            <a:ahLst/>
            <a:cxnLst/>
            <a:rect l="l" t="t" r="r" b="b"/>
            <a:pathLst>
              <a:path w="786129" h="1061720">
                <a:moveTo>
                  <a:pt x="620731" y="898949"/>
                </a:moveTo>
                <a:lnTo>
                  <a:pt x="559053" y="943737"/>
                </a:lnTo>
                <a:lnTo>
                  <a:pt x="786002" y="1061465"/>
                </a:lnTo>
                <a:lnTo>
                  <a:pt x="764108" y="929766"/>
                </a:lnTo>
                <a:lnTo>
                  <a:pt x="643127" y="929766"/>
                </a:lnTo>
                <a:lnTo>
                  <a:pt x="620731" y="898949"/>
                </a:lnTo>
                <a:close/>
              </a:path>
              <a:path w="786129" h="1061720">
                <a:moveTo>
                  <a:pt x="682400" y="854168"/>
                </a:moveTo>
                <a:lnTo>
                  <a:pt x="620731" y="898949"/>
                </a:lnTo>
                <a:lnTo>
                  <a:pt x="643127" y="929766"/>
                </a:lnTo>
                <a:lnTo>
                  <a:pt x="704850" y="885063"/>
                </a:lnTo>
                <a:lnTo>
                  <a:pt x="682400" y="854168"/>
                </a:lnTo>
                <a:close/>
              </a:path>
              <a:path w="786129" h="1061720">
                <a:moveTo>
                  <a:pt x="744093" y="809370"/>
                </a:moveTo>
                <a:lnTo>
                  <a:pt x="682400" y="854168"/>
                </a:lnTo>
                <a:lnTo>
                  <a:pt x="704850" y="885063"/>
                </a:lnTo>
                <a:lnTo>
                  <a:pt x="643127" y="929766"/>
                </a:lnTo>
                <a:lnTo>
                  <a:pt x="764108" y="929766"/>
                </a:lnTo>
                <a:lnTo>
                  <a:pt x="744093" y="809370"/>
                </a:lnTo>
                <a:close/>
              </a:path>
              <a:path w="786129" h="1061720">
                <a:moveTo>
                  <a:pt x="61722" y="0"/>
                </a:moveTo>
                <a:lnTo>
                  <a:pt x="0" y="44830"/>
                </a:lnTo>
                <a:lnTo>
                  <a:pt x="620731" y="898949"/>
                </a:lnTo>
                <a:lnTo>
                  <a:pt x="682400" y="854168"/>
                </a:lnTo>
                <a:lnTo>
                  <a:pt x="61722" y="0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object 29"/>
          <p:cNvSpPr/>
          <p:nvPr/>
        </p:nvSpPr>
        <p:spPr>
          <a:xfrm>
            <a:off x="10030587" y="6153022"/>
            <a:ext cx="821690" cy="2827020"/>
          </a:xfrm>
          <a:custGeom>
            <a:avLst/>
            <a:gdLst/>
            <a:ahLst/>
            <a:cxnLst/>
            <a:rect l="l" t="t" r="r" b="b"/>
            <a:pathLst>
              <a:path w="821690" h="2827020">
                <a:moveTo>
                  <a:pt x="810641" y="114300"/>
                </a:moveTo>
                <a:lnTo>
                  <a:pt x="734441" y="76200"/>
                </a:lnTo>
                <a:lnTo>
                  <a:pt x="582041" y="0"/>
                </a:lnTo>
                <a:lnTo>
                  <a:pt x="582041" y="76200"/>
                </a:lnTo>
                <a:lnTo>
                  <a:pt x="41656" y="76200"/>
                </a:lnTo>
                <a:lnTo>
                  <a:pt x="41656" y="152400"/>
                </a:lnTo>
                <a:lnTo>
                  <a:pt x="582041" y="152400"/>
                </a:lnTo>
                <a:lnTo>
                  <a:pt x="582041" y="228600"/>
                </a:lnTo>
                <a:lnTo>
                  <a:pt x="734441" y="152400"/>
                </a:lnTo>
                <a:lnTo>
                  <a:pt x="810641" y="114300"/>
                </a:lnTo>
                <a:close/>
              </a:path>
              <a:path w="821690" h="2827020">
                <a:moveTo>
                  <a:pt x="821182" y="1339469"/>
                </a:moveTo>
                <a:lnTo>
                  <a:pt x="817168" y="1242314"/>
                </a:lnTo>
                <a:lnTo>
                  <a:pt x="810641" y="1084199"/>
                </a:lnTo>
                <a:lnTo>
                  <a:pt x="612648" y="1245882"/>
                </a:lnTo>
                <a:lnTo>
                  <a:pt x="682117" y="1277061"/>
                </a:lnTo>
                <a:lnTo>
                  <a:pt x="0" y="2795270"/>
                </a:lnTo>
                <a:lnTo>
                  <a:pt x="69469" y="2826512"/>
                </a:lnTo>
                <a:lnTo>
                  <a:pt x="751611" y="1308252"/>
                </a:lnTo>
                <a:lnTo>
                  <a:pt x="821182" y="1339469"/>
                </a:lnTo>
                <a:close/>
              </a:path>
            </a:pathLst>
          </a:custGeom>
          <a:solidFill>
            <a:srgbClr val="4471C4"/>
          </a:solid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3915283" y="23240"/>
            <a:ext cx="7483475" cy="130556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2800" b="1" spc="-10" dirty="0">
                <a:solidFill>
                  <a:srgbClr val="423C67"/>
                </a:solidFill>
                <a:latin typeface="Calibri"/>
                <a:cs typeface="Calibri"/>
              </a:rPr>
              <a:t>МИНПРОСВЕЩЕНИЯ</a:t>
            </a:r>
            <a:r>
              <a:rPr sz="2800" b="1" spc="-8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423C67"/>
                </a:solidFill>
                <a:latin typeface="Calibri"/>
                <a:cs typeface="Calibri"/>
              </a:rPr>
              <a:t>РОССИИ</a:t>
            </a:r>
            <a:r>
              <a:rPr sz="2800" b="1" spc="-9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423C67"/>
                </a:solidFill>
                <a:latin typeface="Calibri"/>
                <a:cs typeface="Calibri"/>
              </a:rPr>
              <a:t>И</a:t>
            </a:r>
            <a:r>
              <a:rPr sz="2800" b="1" spc="-7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23C67"/>
                </a:solidFill>
                <a:latin typeface="Calibri"/>
                <a:cs typeface="Calibri"/>
              </a:rPr>
              <a:t>РОСОБРНАДЗОР </a:t>
            </a:r>
            <a:r>
              <a:rPr sz="2800" b="1" dirty="0">
                <a:solidFill>
                  <a:srgbClr val="423C67"/>
                </a:solidFill>
                <a:latin typeface="Calibri"/>
                <a:cs typeface="Calibri"/>
              </a:rPr>
              <a:t>СБОР</a:t>
            </a:r>
            <a:r>
              <a:rPr sz="2800" b="1" spc="-6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23C67"/>
                </a:solidFill>
                <a:latin typeface="Calibri"/>
                <a:cs typeface="Calibri"/>
              </a:rPr>
              <a:t>ПРЕДЛОЖЕНИЙ</a:t>
            </a:r>
            <a:r>
              <a:rPr sz="2800" b="1" spc="-7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423C67"/>
                </a:solidFill>
                <a:latin typeface="Calibri"/>
                <a:cs typeface="Calibri"/>
              </a:rPr>
              <a:t>ПО</a:t>
            </a:r>
            <a:r>
              <a:rPr sz="2800" b="1" spc="-7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423C67"/>
                </a:solidFill>
                <a:latin typeface="Calibri"/>
                <a:cs typeface="Calibri"/>
              </a:rPr>
              <a:t>ЛУЧШИМ</a:t>
            </a:r>
            <a:r>
              <a:rPr sz="2800" b="1" spc="-3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23C67"/>
                </a:solidFill>
                <a:latin typeface="Calibri"/>
                <a:cs typeface="Calibri"/>
              </a:rPr>
              <a:t>ПРАКТИКАМ</a:t>
            </a:r>
            <a:endParaRPr sz="28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</a:pPr>
            <a:r>
              <a:rPr sz="2800" b="1" spc="-20" dirty="0">
                <a:solidFill>
                  <a:srgbClr val="423C67"/>
                </a:solidFill>
                <a:latin typeface="Calibri"/>
                <a:cs typeface="Calibri"/>
              </a:rPr>
              <a:t>«ОБРАЗОВАНИЕ</a:t>
            </a:r>
            <a:r>
              <a:rPr sz="2800" b="1" spc="-40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800" b="1" dirty="0">
                <a:solidFill>
                  <a:srgbClr val="423C67"/>
                </a:solidFill>
                <a:latin typeface="Calibri"/>
                <a:cs typeface="Calibri"/>
              </a:rPr>
              <a:t>БЕЗ</a:t>
            </a:r>
            <a:r>
              <a:rPr sz="2800" b="1" spc="-65" dirty="0">
                <a:solidFill>
                  <a:srgbClr val="423C67"/>
                </a:solidFill>
                <a:latin typeface="Calibri"/>
                <a:cs typeface="Calibri"/>
              </a:rPr>
              <a:t> </a:t>
            </a:r>
            <a:r>
              <a:rPr sz="2800" b="1" spc="-10" dirty="0">
                <a:solidFill>
                  <a:srgbClr val="423C67"/>
                </a:solidFill>
                <a:latin typeface="Calibri"/>
                <a:cs typeface="Calibri"/>
              </a:rPr>
              <a:t>БЮРОКРАТИИ</a:t>
            </a:r>
            <a:r>
              <a:rPr sz="1400" b="1" spc="-10" dirty="0">
                <a:solidFill>
                  <a:srgbClr val="423C67"/>
                </a:solidFill>
                <a:latin typeface="Calibri"/>
                <a:cs typeface="Calibri"/>
              </a:rPr>
              <a:t>»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40460" y="1538728"/>
            <a:ext cx="8863965" cy="1772285"/>
          </a:xfrm>
          <a:prstGeom prst="rect">
            <a:avLst/>
          </a:prstGeom>
        </p:spPr>
        <p:txBody>
          <a:bodyPr vert="horz" wrap="square" lIns="0" tIns="226695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1785"/>
              </a:spcBef>
            </a:pPr>
            <a:r>
              <a:rPr sz="3600" b="1" spc="-10" dirty="0">
                <a:latin typeface="Calibri"/>
                <a:cs typeface="Calibri"/>
              </a:rPr>
              <a:t>Цель:</a:t>
            </a:r>
            <a:endParaRPr sz="3600">
              <a:latin typeface="Calibri"/>
              <a:cs typeface="Calibri"/>
            </a:endParaRPr>
          </a:p>
          <a:p>
            <a:pPr marL="12065" marR="5080" algn="ctr">
              <a:lnSpc>
                <a:spcPts val="3080"/>
              </a:lnSpc>
              <a:spcBef>
                <a:spcPts val="1639"/>
              </a:spcBef>
            </a:pPr>
            <a:r>
              <a:rPr sz="2800" dirty="0">
                <a:latin typeface="Calibri"/>
                <a:cs typeface="Calibri"/>
              </a:rPr>
              <a:t>выявить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лучшие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практики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по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снижению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бюрократической </a:t>
            </a:r>
            <a:r>
              <a:rPr sz="2800" dirty="0">
                <a:latin typeface="Calibri"/>
                <a:cs typeface="Calibri"/>
              </a:rPr>
              <a:t>нагрузки</a:t>
            </a:r>
            <a:r>
              <a:rPr sz="2800" spc="-7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в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образовании</a:t>
            </a:r>
            <a:endParaRPr sz="280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13359" y="3709415"/>
            <a:ext cx="4756404" cy="1700784"/>
          </a:xfrm>
          <a:prstGeom prst="rect">
            <a:avLst/>
          </a:prstGeom>
        </p:spPr>
      </p:pic>
      <p:sp>
        <p:nvSpPr>
          <p:cNvPr id="5" name="object 5"/>
          <p:cNvSpPr txBox="1"/>
          <p:nvPr/>
        </p:nvSpPr>
        <p:spPr>
          <a:xfrm>
            <a:off x="431393" y="4218508"/>
            <a:ext cx="432054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alibri"/>
                <a:cs typeface="Calibri"/>
              </a:rPr>
              <a:t>Конкурс</a:t>
            </a:r>
            <a:r>
              <a:rPr sz="3600" b="1" spc="-105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«продуктов»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394460" y="5675375"/>
            <a:ext cx="4227576" cy="2237231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1704848" y="5765672"/>
            <a:ext cx="3609340" cy="18865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14300" marR="106680" indent="-1270" algn="ctr">
              <a:lnSpc>
                <a:spcPct val="127299"/>
              </a:lnSpc>
              <a:spcBef>
                <a:spcPts val="90"/>
              </a:spcBef>
            </a:pPr>
            <a:r>
              <a:rPr sz="2400" spc="-10" dirty="0">
                <a:latin typeface="Calibri"/>
                <a:cs typeface="Calibri"/>
              </a:rPr>
              <a:t>Нормативные</a:t>
            </a:r>
            <a:r>
              <a:rPr sz="2400" spc="-4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документы Должностные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инструкции Модели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аттестации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785"/>
              </a:spcBef>
            </a:pPr>
            <a:r>
              <a:rPr sz="2400" spc="-10" dirty="0">
                <a:latin typeface="Calibri"/>
                <a:cs typeface="Calibri"/>
              </a:rPr>
              <a:t>Модели</a:t>
            </a:r>
            <a:r>
              <a:rPr sz="2400" spc="-12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документооборота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351788" y="8185403"/>
            <a:ext cx="4227576" cy="2235707"/>
          </a:xfrm>
          <a:prstGeom prst="rect">
            <a:avLst/>
          </a:prstGeom>
        </p:spPr>
      </p:pic>
      <p:sp>
        <p:nvSpPr>
          <p:cNvPr id="9" name="object 9"/>
          <p:cNvSpPr txBox="1"/>
          <p:nvPr/>
        </p:nvSpPr>
        <p:spPr>
          <a:xfrm>
            <a:off x="1404619" y="8905113"/>
            <a:ext cx="4121785" cy="727075"/>
          </a:xfrm>
          <a:prstGeom prst="rect">
            <a:avLst/>
          </a:prstGeom>
        </p:spPr>
        <p:txBody>
          <a:bodyPr vert="horz" wrap="square" lIns="0" tIns="48895" rIns="0" bIns="0" rtlCol="0">
            <a:spAutoFit/>
          </a:bodyPr>
          <a:lstStyle/>
          <a:p>
            <a:pPr marL="675640" marR="5080" indent="-662940">
              <a:lnSpc>
                <a:spcPts val="2640"/>
              </a:lnSpc>
              <a:spcBef>
                <a:spcPts val="385"/>
              </a:spcBef>
              <a:tabLst>
                <a:tab pos="1918970" algn="l"/>
              </a:tabLst>
            </a:pPr>
            <a:r>
              <a:rPr sz="2400" dirty="0">
                <a:latin typeface="Calibri"/>
                <a:cs typeface="Calibri"/>
              </a:rPr>
              <a:t>Физические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лица,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творческие</a:t>
            </a:r>
            <a:r>
              <a:rPr sz="2400" spc="-95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и </a:t>
            </a:r>
            <a:r>
              <a:rPr sz="2400" spc="-10" dirty="0">
                <a:latin typeface="Calibri"/>
                <a:cs typeface="Calibri"/>
              </a:rPr>
              <a:t>научные</a:t>
            </a:r>
            <a:r>
              <a:rPr sz="2400" dirty="0">
                <a:latin typeface="Calibri"/>
                <a:cs typeface="Calibri"/>
              </a:rPr>
              <a:t>	</a:t>
            </a:r>
            <a:r>
              <a:rPr sz="2400" spc="-10" dirty="0">
                <a:latin typeface="Calibri"/>
                <a:cs typeface="Calibri"/>
              </a:rPr>
              <a:t>коллективы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234940" y="3703319"/>
            <a:ext cx="4904232" cy="1702307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5526404" y="4213351"/>
            <a:ext cx="432054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dirty="0">
                <a:latin typeface="Calibri"/>
                <a:cs typeface="Calibri"/>
              </a:rPr>
              <a:t>Конкурс</a:t>
            </a:r>
            <a:r>
              <a:rPr sz="3600" b="1" spc="-200" dirty="0">
                <a:latin typeface="Calibri"/>
                <a:cs typeface="Calibri"/>
              </a:rPr>
              <a:t> </a:t>
            </a:r>
            <a:r>
              <a:rPr sz="3600" b="1" spc="-10" dirty="0">
                <a:latin typeface="Calibri"/>
                <a:cs typeface="Calibri"/>
              </a:rPr>
              <a:t>организаций</a:t>
            </a:r>
            <a:endParaRPr sz="3600">
              <a:latin typeface="Calibri"/>
              <a:cs typeface="Calibri"/>
            </a:endParaRPr>
          </a:p>
        </p:txBody>
      </p:sp>
      <p:pic>
        <p:nvPicPr>
          <p:cNvPr id="12" name="object 1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458711" y="5675375"/>
            <a:ext cx="4227576" cy="2237231"/>
          </a:xfrm>
          <a:prstGeom prst="rect">
            <a:avLst/>
          </a:prstGeom>
        </p:spPr>
      </p:pic>
      <p:sp>
        <p:nvSpPr>
          <p:cNvPr id="13" name="object 13"/>
          <p:cNvSpPr txBox="1"/>
          <p:nvPr/>
        </p:nvSpPr>
        <p:spPr>
          <a:xfrm>
            <a:off x="6662166" y="6395465"/>
            <a:ext cx="3818890" cy="7264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175" algn="ctr">
              <a:lnSpc>
                <a:spcPts val="276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Эффективные</a:t>
            </a:r>
            <a:r>
              <a:rPr sz="2400" spc="-13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модели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ts val="2760"/>
              </a:lnSpc>
            </a:pPr>
            <a:r>
              <a:rPr sz="2400" dirty="0">
                <a:latin typeface="Calibri"/>
                <a:cs typeface="Calibri"/>
              </a:rPr>
              <a:t>«безбумажного»</a:t>
            </a:r>
            <a:r>
              <a:rPr sz="2400" spc="-13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управления</a:t>
            </a:r>
            <a:endParaRPr sz="2400">
              <a:latin typeface="Calibri"/>
              <a:cs typeface="Calibri"/>
            </a:endParaRPr>
          </a:p>
        </p:txBody>
      </p:sp>
      <p:pic>
        <p:nvPicPr>
          <p:cNvPr id="14" name="object 14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458711" y="8182355"/>
            <a:ext cx="4198620" cy="2136648"/>
          </a:xfrm>
          <a:prstGeom prst="rect">
            <a:avLst/>
          </a:prstGeom>
        </p:spPr>
      </p:pic>
      <p:sp>
        <p:nvSpPr>
          <p:cNvPr id="15" name="object 15"/>
          <p:cNvSpPr txBox="1"/>
          <p:nvPr/>
        </p:nvSpPr>
        <p:spPr>
          <a:xfrm>
            <a:off x="6738619" y="8852357"/>
            <a:ext cx="3643629" cy="727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5" algn="ctr">
              <a:lnSpc>
                <a:spcPts val="276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Детские</a:t>
            </a:r>
            <a:r>
              <a:rPr sz="2400" spc="-6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сады,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школы,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ts val="2760"/>
              </a:lnSpc>
            </a:pPr>
            <a:r>
              <a:rPr sz="2400" spc="-10" dirty="0">
                <a:latin typeface="Calibri"/>
                <a:cs typeface="Calibri"/>
              </a:rPr>
              <a:t>колледжи,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вузы,</a:t>
            </a:r>
            <a:r>
              <a:rPr sz="2400" spc="-6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ИРО,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РОИВ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1055984" y="2576956"/>
            <a:ext cx="3564890" cy="6802120"/>
          </a:xfrm>
          <a:prstGeom prst="rect">
            <a:avLst/>
          </a:prstGeom>
          <a:ln w="57150">
            <a:solidFill>
              <a:srgbClr val="CDCDEB"/>
            </a:solidFill>
          </a:ln>
        </p:spPr>
        <p:txBody>
          <a:bodyPr vert="horz" wrap="square" lIns="0" tIns="0" rIns="0" bIns="0" rtlCol="0">
            <a:spAutoFit/>
          </a:bodyPr>
          <a:lstStyle/>
          <a:p>
            <a:pPr marL="92710">
              <a:lnSpc>
                <a:spcPts val="7865"/>
              </a:lnSpc>
            </a:pPr>
            <a:r>
              <a:rPr sz="6600" b="1" dirty="0">
                <a:latin typeface="Calibri"/>
                <a:cs typeface="Calibri"/>
              </a:rPr>
              <a:t>2</a:t>
            </a:r>
            <a:r>
              <a:rPr sz="6600" b="1" spc="-35" dirty="0">
                <a:latin typeface="Calibri"/>
                <a:cs typeface="Calibri"/>
              </a:rPr>
              <a:t> </a:t>
            </a:r>
            <a:r>
              <a:rPr sz="6600" b="1" spc="-10" dirty="0">
                <a:latin typeface="Calibri"/>
                <a:cs typeface="Calibri"/>
              </a:rPr>
              <a:t>этапа</a:t>
            </a:r>
            <a:endParaRPr sz="6600">
              <a:latin typeface="Calibri"/>
              <a:cs typeface="Calibri"/>
            </a:endParaRPr>
          </a:p>
          <a:p>
            <a:pPr marL="92710">
              <a:lnSpc>
                <a:spcPct val="100000"/>
              </a:lnSpc>
              <a:spcBef>
                <a:spcPts val="3375"/>
              </a:spcBef>
            </a:pPr>
            <a:r>
              <a:rPr sz="2600" dirty="0">
                <a:latin typeface="Calibri"/>
                <a:cs typeface="Calibri"/>
              </a:rPr>
              <a:t>1</a:t>
            </a:r>
            <a:r>
              <a:rPr sz="2600" spc="-4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этап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–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Региональный</a:t>
            </a:r>
            <a:endParaRPr sz="2600">
              <a:latin typeface="Calibri"/>
              <a:cs typeface="Calibri"/>
            </a:endParaRPr>
          </a:p>
          <a:p>
            <a:pPr marL="92710">
              <a:lnSpc>
                <a:spcPct val="100000"/>
              </a:lnSpc>
              <a:spcBef>
                <a:spcPts val="5"/>
              </a:spcBef>
            </a:pPr>
            <a:r>
              <a:rPr sz="2600" dirty="0">
                <a:latin typeface="Calibri"/>
                <a:cs typeface="Calibri"/>
              </a:rPr>
              <a:t>2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этап</a:t>
            </a:r>
            <a:r>
              <a:rPr sz="2600" spc="-1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–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Федеральный</a:t>
            </a:r>
            <a:endParaRPr sz="2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805"/>
              </a:spcBef>
            </a:pPr>
            <a:endParaRPr sz="2600">
              <a:latin typeface="Calibri"/>
              <a:cs typeface="Calibri"/>
            </a:endParaRPr>
          </a:p>
          <a:p>
            <a:pPr marL="92710">
              <a:lnSpc>
                <a:spcPct val="100000"/>
              </a:lnSpc>
              <a:spcBef>
                <a:spcPts val="5"/>
              </a:spcBef>
            </a:pPr>
            <a:r>
              <a:rPr sz="6600" b="1" dirty="0">
                <a:latin typeface="Calibri"/>
                <a:cs typeface="Calibri"/>
              </a:rPr>
              <a:t>2025</a:t>
            </a:r>
            <a:r>
              <a:rPr sz="6600" b="1" spc="-135" dirty="0">
                <a:latin typeface="Calibri"/>
                <a:cs typeface="Calibri"/>
              </a:rPr>
              <a:t> </a:t>
            </a:r>
            <a:r>
              <a:rPr sz="6600" b="1" spc="-25" dirty="0">
                <a:latin typeface="Calibri"/>
                <a:cs typeface="Calibri"/>
              </a:rPr>
              <a:t>год</a:t>
            </a:r>
            <a:endParaRPr sz="66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6600">
              <a:latin typeface="Calibri"/>
              <a:cs typeface="Calibri"/>
            </a:endParaRPr>
          </a:p>
          <a:p>
            <a:pPr marL="92710" marR="111125">
              <a:lnSpc>
                <a:spcPct val="100000"/>
              </a:lnSpc>
              <a:spcBef>
                <a:spcPts val="5"/>
              </a:spcBef>
            </a:pPr>
            <a:r>
              <a:rPr sz="4100" b="1" spc="-10" dirty="0">
                <a:solidFill>
                  <a:srgbClr val="FF0000"/>
                </a:solidFill>
                <a:latin typeface="Calibri"/>
                <a:cs typeface="Calibri"/>
              </a:rPr>
              <a:t>Добровольное участие</a:t>
            </a:r>
            <a:endParaRPr sz="41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72108" y="69707"/>
            <a:ext cx="13344525" cy="1275349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ЧЕК-ЛИСТ</a:t>
            </a:r>
            <a:r>
              <a:rPr spc="-55" dirty="0"/>
              <a:t> </a:t>
            </a:r>
            <a:r>
              <a:rPr dirty="0"/>
              <a:t>МЕРОПРИЯТИЙ</a:t>
            </a:r>
            <a:r>
              <a:rPr spc="-15" dirty="0"/>
              <a:t> </a:t>
            </a:r>
            <a:r>
              <a:rPr dirty="0"/>
              <a:t>В</a:t>
            </a:r>
            <a:r>
              <a:rPr spc="-10" dirty="0"/>
              <a:t> РЕГИОНЕ</a:t>
            </a:r>
            <a:r>
              <a:rPr lang="ru-RU" spc="-10" dirty="0"/>
              <a:t>  по снижению бюрократической нагрузки</a:t>
            </a:r>
            <a:endParaRPr spc="-10" dirty="0"/>
          </a:p>
        </p:txBody>
      </p:sp>
      <p:graphicFrame>
        <p:nvGraphicFramePr>
          <p:cNvPr id="3" name="object 3"/>
          <p:cNvGraphicFramePr>
            <a:graphicFrameLocks noGrp="1"/>
          </p:cNvGraphicFramePr>
          <p:nvPr/>
        </p:nvGraphicFramePr>
        <p:xfrm>
          <a:off x="1372108" y="1345056"/>
          <a:ext cx="12837795" cy="81375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473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473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43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768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№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Мероприятие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302895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1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Отметка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750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Издание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приказа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назначении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ответственных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за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исполнение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мероприятий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снижению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бюрократической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нагрузки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Создание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сопровождение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«Горячей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линии»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61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Информирование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работников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образования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нормах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законодательства,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регулирующих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объем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документарной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нагрузки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на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учителей.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Доведение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до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каждого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педагога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Корректировка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инструкции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о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делопроизводстве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РОИВ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Формирование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единого регионального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плана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мероприятий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для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ОО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2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Анализ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устранение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скрытых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механизмов,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препятствующих</a:t>
                      </a:r>
                      <a:r>
                        <a:rPr sz="16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снижению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бюрократической нагрузки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698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Корректировка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правил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внутреннего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распорядка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ОО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Корректировка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положения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об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аттестации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педагогических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работников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051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50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Проведение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совещаний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педагогических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советов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вопросу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снижения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бюрократической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нагрузки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Проведение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анализа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сокращение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мониторингов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запросов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11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Проведение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анализа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сокращения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данных,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собираемых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региональных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информационных систем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626110">
                <a:tc>
                  <a:txBody>
                    <a:bodyPr/>
                    <a:lstStyle/>
                    <a:p>
                      <a:pPr marR="40640"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12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Доработка</a:t>
                      </a:r>
                      <a:r>
                        <a:rPr sz="1600" spc="4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региональных</a:t>
                      </a:r>
                      <a:r>
                        <a:rPr sz="1600" spc="4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информационных</a:t>
                      </a:r>
                      <a:r>
                        <a:rPr sz="1600" spc="4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систем</a:t>
                      </a:r>
                      <a:r>
                        <a:rPr sz="1600" spc="4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600" spc="4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сфере</a:t>
                      </a:r>
                      <a:r>
                        <a:rPr sz="1600" spc="40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образования</a:t>
                      </a:r>
                      <a:r>
                        <a:rPr sz="1600" spc="40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</a:t>
                      </a:r>
                      <a:r>
                        <a:rPr sz="1600" spc="40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учетом</a:t>
                      </a:r>
                      <a:r>
                        <a:rPr sz="1600" spc="4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принимаемых</a:t>
                      </a:r>
                      <a:r>
                        <a:rPr sz="1600" spc="4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мер</a:t>
                      </a:r>
                      <a:r>
                        <a:rPr sz="1600" spc="40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600" spc="4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снижению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бюрократической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нагрузки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образовательные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организации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13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Освещение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мероприятий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снижению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бюрократической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нагрузки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региональных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СМИ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социальных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сетях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14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Создание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специального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раздела</a:t>
                      </a:r>
                      <a:r>
                        <a:rPr sz="1600" spc="-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сайте</a:t>
                      </a:r>
                      <a:r>
                        <a:rPr sz="1600" spc="-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РОИВ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3020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15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Создание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организация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работы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межведомственной</a:t>
                      </a:r>
                      <a:r>
                        <a:rPr sz="1600" spc="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рабочей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группы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снижению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бюрократической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нагрузки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16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Проведение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аудита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мониторингов</a:t>
                      </a:r>
                      <a:r>
                        <a:rPr sz="1600" spc="-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4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запросов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предмет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соответствия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закону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600" spc="-4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каждом</a:t>
                      </a:r>
                      <a:r>
                        <a:rPr sz="1600" spc="-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ведомстве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5687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17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Формирование</a:t>
                      </a:r>
                      <a:r>
                        <a:rPr sz="1600" spc="-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единого межрегионального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перечня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документов</a:t>
                      </a:r>
                      <a:r>
                        <a:rPr sz="1600" spc="-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и</a:t>
                      </a:r>
                      <a:r>
                        <a:rPr sz="1600" spc="-3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показателей,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требуемых</a:t>
                      </a:r>
                      <a:r>
                        <a:rPr sz="1600" spc="-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от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25" dirty="0">
                          <a:latin typeface="Calibri"/>
                          <a:cs typeface="Calibri"/>
                        </a:rPr>
                        <a:t>ОО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61658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18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0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Организация</a:t>
                      </a:r>
                      <a:r>
                        <a:rPr sz="1600" spc="39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профилактических</a:t>
                      </a:r>
                      <a:r>
                        <a:rPr sz="1600" spc="40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мероприятий,</a:t>
                      </a:r>
                      <a:r>
                        <a:rPr sz="1600" spc="40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направленных</a:t>
                      </a:r>
                      <a:r>
                        <a:rPr sz="1600" spc="40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на</a:t>
                      </a:r>
                      <a:r>
                        <a:rPr sz="1600" spc="3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соблюдение</a:t>
                      </a:r>
                      <a:r>
                        <a:rPr sz="1600" spc="38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контролируемыми</a:t>
                      </a:r>
                      <a:r>
                        <a:rPr sz="1600" spc="409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лицами</a:t>
                      </a:r>
                      <a:r>
                        <a:rPr sz="1600" spc="39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допустимой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90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документационной</a:t>
                      </a:r>
                      <a:r>
                        <a:rPr sz="1600" spc="2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нагрузки</a:t>
                      </a:r>
                      <a:r>
                        <a:rPr sz="1600" spc="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педагогических</a:t>
                      </a:r>
                      <a:r>
                        <a:rPr sz="1600" spc="1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работников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762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62611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19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dirty="0">
                          <a:latin typeface="Calibri"/>
                          <a:cs typeface="Calibri"/>
                        </a:rPr>
                        <a:t>Проведение</a:t>
                      </a:r>
                      <a:r>
                        <a:rPr sz="1600" spc="35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в</a:t>
                      </a:r>
                      <a:r>
                        <a:rPr sz="1600" spc="3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образовательных</a:t>
                      </a:r>
                      <a:r>
                        <a:rPr sz="1600" spc="3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организациях</a:t>
                      </a:r>
                      <a:r>
                        <a:rPr sz="1600" spc="3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профилактических</a:t>
                      </a:r>
                      <a:r>
                        <a:rPr sz="1600" spc="3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визитов,</a:t>
                      </a:r>
                      <a:r>
                        <a:rPr sz="1600" spc="3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экспертных</a:t>
                      </a:r>
                      <a:r>
                        <a:rPr sz="1600" spc="37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сессий</a:t>
                      </a:r>
                      <a:r>
                        <a:rPr sz="1600" spc="35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по</a:t>
                      </a:r>
                      <a:r>
                        <a:rPr sz="1600" spc="36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вопросам</a:t>
                      </a:r>
                      <a:r>
                        <a:rPr sz="1600" spc="36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снижения</a:t>
                      </a:r>
                      <a:endParaRPr sz="1600">
                        <a:latin typeface="Calibri"/>
                        <a:cs typeface="Calibri"/>
                      </a:endParaRPr>
                    </a:p>
                    <a:p>
                      <a:pPr marL="24130">
                        <a:lnSpc>
                          <a:spcPct val="100000"/>
                        </a:lnSpc>
                        <a:spcBef>
                          <a:spcPts val="28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бюрократической</a:t>
                      </a:r>
                      <a:r>
                        <a:rPr sz="1600" spc="25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нагрузки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31305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b="1" spc="-25" dirty="0">
                          <a:solidFill>
                            <a:srgbClr val="FFFFFF"/>
                          </a:solidFill>
                          <a:latin typeface="Calibri"/>
                          <a:cs typeface="Calibri"/>
                        </a:rPr>
                        <a:t>20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555086"/>
                    </a:solidFill>
                  </a:tcPr>
                </a:tc>
                <a:tc>
                  <a:txBody>
                    <a:bodyPr/>
                    <a:lstStyle/>
                    <a:p>
                      <a:pPr marL="24130">
                        <a:lnSpc>
                          <a:spcPct val="100000"/>
                        </a:lnSpc>
                        <a:spcBef>
                          <a:spcPts val="65"/>
                        </a:spcBef>
                      </a:pPr>
                      <a:r>
                        <a:rPr sz="1600" spc="-10" dirty="0">
                          <a:latin typeface="Calibri"/>
                          <a:cs typeface="Calibri"/>
                        </a:rPr>
                        <a:t>Проведение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ежемесячных</a:t>
                      </a:r>
                      <a:r>
                        <a:rPr sz="1600" spc="3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мониторингов</a:t>
                      </a:r>
                      <a:r>
                        <a:rPr sz="1600" dirty="0">
                          <a:latin typeface="Calibri"/>
                          <a:cs typeface="Calibri"/>
                        </a:rPr>
                        <a:t> </a:t>
                      </a:r>
                      <a:r>
                        <a:rPr sz="1600" spc="-10" dirty="0">
                          <a:latin typeface="Calibri"/>
                          <a:cs typeface="Calibri"/>
                        </a:rPr>
                        <a:t>забюрократизированности региона</a:t>
                      </a:r>
                      <a:endParaRPr sz="1600">
                        <a:latin typeface="Calibri"/>
                        <a:cs typeface="Calibri"/>
                      </a:endParaRPr>
                    </a:p>
                  </a:txBody>
                  <a:tcPr marL="0" marR="0" marT="8255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CDCDE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body" idx="1"/>
          </p:nvPr>
        </p:nvSpPr>
        <p:spPr>
          <a:xfrm>
            <a:off x="171450" y="1916965"/>
            <a:ext cx="9996170" cy="70980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07010" indent="254000">
              <a:lnSpc>
                <a:spcPct val="100000"/>
              </a:lnSpc>
              <a:spcBef>
                <a:spcPts val="100"/>
              </a:spcBef>
              <a:buSzPct val="97222"/>
              <a:buAutoNum type="arabicPeriod"/>
              <a:tabLst>
                <a:tab pos="266700" algn="l"/>
              </a:tabLst>
            </a:pPr>
            <a:r>
              <a:rPr b="1" spc="-10" dirty="0">
                <a:latin typeface="Arial"/>
                <a:cs typeface="Arial"/>
              </a:rPr>
              <a:t>Проведение</a:t>
            </a:r>
            <a:r>
              <a:rPr b="1" spc="-7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педагогического</a:t>
            </a:r>
            <a:r>
              <a:rPr b="1" spc="-5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совета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dirty="0"/>
              <a:t>по</a:t>
            </a:r>
            <a:r>
              <a:rPr spc="-50" dirty="0"/>
              <a:t> </a:t>
            </a:r>
            <a:r>
              <a:rPr dirty="0"/>
              <a:t>вопросу</a:t>
            </a:r>
            <a:r>
              <a:rPr spc="-40" dirty="0"/>
              <a:t> </a:t>
            </a:r>
            <a:r>
              <a:rPr spc="-10" dirty="0"/>
              <a:t>снижения</a:t>
            </a:r>
            <a:r>
              <a:rPr spc="-55" dirty="0"/>
              <a:t> </a:t>
            </a:r>
            <a:r>
              <a:rPr spc="-20" dirty="0"/>
              <a:t>документационной</a:t>
            </a:r>
            <a:r>
              <a:rPr spc="-45" dirty="0"/>
              <a:t> </a:t>
            </a:r>
            <a:r>
              <a:rPr spc="-10" dirty="0"/>
              <a:t>нагрузки </a:t>
            </a:r>
            <a:r>
              <a:rPr spc="-30" dirty="0"/>
              <a:t>педагогических</a:t>
            </a:r>
            <a:r>
              <a:rPr spc="-60" dirty="0"/>
              <a:t> </a:t>
            </a:r>
            <a:r>
              <a:rPr spc="-10" dirty="0"/>
              <a:t>работников</a:t>
            </a:r>
            <a:r>
              <a:rPr spc="-45" dirty="0"/>
              <a:t> </a:t>
            </a:r>
            <a:r>
              <a:rPr spc="-25" dirty="0"/>
              <a:t>ОО.</a:t>
            </a:r>
          </a:p>
          <a:p>
            <a:pPr marL="12700" marR="5080" indent="254000">
              <a:lnSpc>
                <a:spcPct val="100000"/>
              </a:lnSpc>
              <a:spcBef>
                <a:spcPts val="600"/>
              </a:spcBef>
              <a:buSzPct val="97222"/>
              <a:buAutoNum type="arabicPeriod"/>
              <a:tabLst>
                <a:tab pos="266700" algn="l"/>
              </a:tabLst>
            </a:pPr>
            <a:r>
              <a:rPr b="1" dirty="0">
                <a:latin typeface="Arial"/>
                <a:cs typeface="Arial"/>
              </a:rPr>
              <a:t>Анализ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b="1" spc="-25" dirty="0">
                <a:latin typeface="Arial"/>
                <a:cs typeface="Arial"/>
              </a:rPr>
              <a:t>нормативно-</a:t>
            </a:r>
            <a:r>
              <a:rPr b="1" dirty="0">
                <a:latin typeface="Arial"/>
                <a:cs typeface="Arial"/>
              </a:rPr>
              <a:t>правовых</a:t>
            </a:r>
            <a:r>
              <a:rPr b="1" spc="-2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актов</a:t>
            </a:r>
            <a:r>
              <a:rPr dirty="0"/>
              <a:t>,</a:t>
            </a:r>
            <a:r>
              <a:rPr spc="-15" dirty="0"/>
              <a:t> </a:t>
            </a:r>
            <a:r>
              <a:rPr spc="-10" dirty="0"/>
              <a:t>связанных</a:t>
            </a:r>
            <a:r>
              <a:rPr spc="-30" dirty="0"/>
              <a:t> </a:t>
            </a:r>
            <a:r>
              <a:rPr dirty="0"/>
              <a:t>с</a:t>
            </a:r>
            <a:r>
              <a:rPr spc="-50" dirty="0"/>
              <a:t> </a:t>
            </a:r>
            <a:r>
              <a:rPr spc="-10" dirty="0"/>
              <a:t>трудовой</a:t>
            </a:r>
            <a:r>
              <a:rPr spc="-25" dirty="0"/>
              <a:t> </a:t>
            </a:r>
            <a:r>
              <a:rPr dirty="0"/>
              <a:t>деятельностью</a:t>
            </a:r>
            <a:r>
              <a:rPr spc="-40" dirty="0"/>
              <a:t> </a:t>
            </a:r>
            <a:r>
              <a:rPr spc="-10" dirty="0"/>
              <a:t>воспитателя </a:t>
            </a:r>
            <a:r>
              <a:rPr dirty="0"/>
              <a:t>и их</a:t>
            </a:r>
            <a:r>
              <a:rPr spc="-5" dirty="0"/>
              <a:t> </a:t>
            </a:r>
            <a:r>
              <a:rPr spc="-10" dirty="0"/>
              <a:t>актуализация.</a:t>
            </a:r>
          </a:p>
          <a:p>
            <a:pPr marL="12700" marR="1430020" indent="254000">
              <a:lnSpc>
                <a:spcPct val="100000"/>
              </a:lnSpc>
              <a:spcBef>
                <a:spcPts val="600"/>
              </a:spcBef>
              <a:buSzPct val="97222"/>
              <a:buAutoNum type="arabicPeriod"/>
              <a:tabLst>
                <a:tab pos="266700" algn="l"/>
              </a:tabLst>
            </a:pPr>
            <a:r>
              <a:rPr b="1" dirty="0">
                <a:latin typeface="Arial"/>
                <a:cs typeface="Arial"/>
              </a:rPr>
              <a:t>Актуализация</a:t>
            </a:r>
            <a:r>
              <a:rPr b="1" spc="-4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и</a:t>
            </a:r>
            <a:r>
              <a:rPr b="1" spc="-8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упорядочение</a:t>
            </a:r>
            <a:r>
              <a:rPr b="1" spc="-7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перечня</a:t>
            </a:r>
            <a:r>
              <a:rPr b="1" spc="-65" dirty="0">
                <a:latin typeface="Arial"/>
                <a:cs typeface="Arial"/>
              </a:rPr>
              <a:t> </a:t>
            </a:r>
            <a:r>
              <a:rPr dirty="0"/>
              <a:t>внутренних</a:t>
            </a:r>
            <a:r>
              <a:rPr spc="-30" dirty="0"/>
              <a:t> </a:t>
            </a:r>
            <a:r>
              <a:rPr dirty="0"/>
              <a:t>отчётных</a:t>
            </a:r>
            <a:r>
              <a:rPr spc="-60" dirty="0"/>
              <a:t> </a:t>
            </a:r>
            <a:r>
              <a:rPr spc="-20" dirty="0"/>
              <a:t>документов</a:t>
            </a:r>
            <a:r>
              <a:rPr spc="-35" dirty="0"/>
              <a:t> </a:t>
            </a:r>
            <a:r>
              <a:rPr spc="-50" dirty="0"/>
              <a:t>и </a:t>
            </a:r>
            <a:r>
              <a:rPr spc="-10" dirty="0"/>
              <a:t>мониторингов,</a:t>
            </a:r>
            <a:r>
              <a:rPr spc="-70" dirty="0"/>
              <a:t> </a:t>
            </a:r>
            <a:r>
              <a:rPr dirty="0"/>
              <a:t>требующих</a:t>
            </a:r>
            <a:r>
              <a:rPr spc="-65" dirty="0"/>
              <a:t> </a:t>
            </a:r>
            <a:r>
              <a:rPr spc="-20" dirty="0"/>
              <a:t>привлечение</a:t>
            </a:r>
            <a:r>
              <a:rPr spc="-80" dirty="0"/>
              <a:t> </a:t>
            </a:r>
            <a:r>
              <a:rPr spc="-10" dirty="0"/>
              <a:t>педагогов.</a:t>
            </a:r>
          </a:p>
          <a:p>
            <a:pPr marL="266065" indent="-253365">
              <a:lnSpc>
                <a:spcPct val="100000"/>
              </a:lnSpc>
              <a:spcBef>
                <a:spcPts val="600"/>
              </a:spcBef>
              <a:buSzPct val="97222"/>
              <a:buAutoNum type="arabicPeriod"/>
              <a:tabLst>
                <a:tab pos="266065" algn="l"/>
              </a:tabLst>
            </a:pPr>
            <a:r>
              <a:rPr b="1" dirty="0">
                <a:latin typeface="Arial"/>
                <a:cs typeface="Arial"/>
              </a:rPr>
              <a:t>Внесение</a:t>
            </a:r>
            <a:r>
              <a:rPr b="1" spc="-8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изменений</a:t>
            </a:r>
            <a:r>
              <a:rPr b="1" spc="-7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в</a:t>
            </a:r>
            <a:r>
              <a:rPr b="1" spc="-7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должностные</a:t>
            </a:r>
            <a:r>
              <a:rPr b="1" spc="-7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инструкции</a:t>
            </a:r>
            <a:r>
              <a:rPr b="1" spc="-35" dirty="0">
                <a:latin typeface="Arial"/>
                <a:cs typeface="Arial"/>
              </a:rPr>
              <a:t> </a:t>
            </a:r>
            <a:r>
              <a:rPr dirty="0"/>
              <a:t>с</a:t>
            </a:r>
            <a:r>
              <a:rPr spc="-65" dirty="0"/>
              <a:t> </a:t>
            </a:r>
            <a:r>
              <a:rPr dirty="0"/>
              <a:t>учётом</a:t>
            </a:r>
            <a:r>
              <a:rPr spc="-35" dirty="0"/>
              <a:t> </a:t>
            </a:r>
            <a:r>
              <a:rPr spc="-10" dirty="0"/>
              <a:t>положений</a:t>
            </a:r>
            <a:r>
              <a:rPr spc="-65" dirty="0"/>
              <a:t> </a:t>
            </a:r>
            <a:r>
              <a:rPr spc="-10" dirty="0"/>
              <a:t>Федерального</a:t>
            </a:r>
          </a:p>
          <a:p>
            <a:pPr marL="12700" algn="just">
              <a:lnSpc>
                <a:spcPct val="100000"/>
              </a:lnSpc>
            </a:pPr>
            <a:r>
              <a:rPr spc="-20" dirty="0"/>
              <a:t>закона</a:t>
            </a:r>
            <a:r>
              <a:rPr spc="-50" dirty="0"/>
              <a:t> </a:t>
            </a:r>
            <a:r>
              <a:rPr dirty="0"/>
              <a:t>«Об</a:t>
            </a:r>
            <a:r>
              <a:rPr spc="-35" dirty="0"/>
              <a:t> </a:t>
            </a:r>
            <a:r>
              <a:rPr spc="-20" dirty="0"/>
              <a:t>образовании</a:t>
            </a:r>
            <a:r>
              <a:rPr spc="-25" dirty="0"/>
              <a:t> </a:t>
            </a:r>
            <a:r>
              <a:rPr dirty="0"/>
              <a:t>в</a:t>
            </a:r>
            <a:r>
              <a:rPr spc="-35" dirty="0"/>
              <a:t> </a:t>
            </a:r>
            <a:r>
              <a:rPr spc="-30" dirty="0"/>
              <a:t>РФ»,</a:t>
            </a:r>
            <a:r>
              <a:rPr spc="-45" dirty="0"/>
              <a:t> </a:t>
            </a:r>
            <a:r>
              <a:rPr spc="-25" dirty="0"/>
              <a:t>приказов</a:t>
            </a:r>
            <a:r>
              <a:rPr spc="-20" dirty="0"/>
              <a:t> </a:t>
            </a:r>
            <a:r>
              <a:rPr spc="-10" dirty="0"/>
              <a:t>Минпросвещения</a:t>
            </a:r>
            <a:r>
              <a:rPr spc="-15" dirty="0"/>
              <a:t> </a:t>
            </a:r>
            <a:r>
              <a:rPr spc="-10" dirty="0"/>
              <a:t>России</a:t>
            </a:r>
            <a:r>
              <a:rPr spc="-45" dirty="0"/>
              <a:t> </a:t>
            </a:r>
            <a:r>
              <a:rPr dirty="0"/>
              <a:t>и</a:t>
            </a:r>
            <a:r>
              <a:rPr spc="-50" dirty="0"/>
              <a:t> </a:t>
            </a:r>
            <a:r>
              <a:rPr spc="-10" dirty="0"/>
              <a:t>Минтруда</a:t>
            </a:r>
            <a:r>
              <a:rPr spc="-30" dirty="0"/>
              <a:t> </a:t>
            </a:r>
            <a:r>
              <a:rPr spc="-10" dirty="0"/>
              <a:t>России.</a:t>
            </a:r>
          </a:p>
          <a:p>
            <a:pPr marL="12700" marR="361315" indent="254000" algn="just">
              <a:lnSpc>
                <a:spcPct val="100000"/>
              </a:lnSpc>
              <a:spcBef>
                <a:spcPts val="600"/>
              </a:spcBef>
              <a:buSzPct val="97222"/>
              <a:buAutoNum type="arabicPeriod" startAt="5"/>
              <a:tabLst>
                <a:tab pos="266700" algn="l"/>
              </a:tabLst>
            </a:pPr>
            <a:r>
              <a:rPr b="1" dirty="0">
                <a:latin typeface="Arial"/>
                <a:cs typeface="Arial"/>
              </a:rPr>
              <a:t>Внесение</a:t>
            </a:r>
            <a:r>
              <a:rPr b="1" spc="-4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изменений</a:t>
            </a:r>
            <a:r>
              <a:rPr b="1" spc="-3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в</a:t>
            </a:r>
            <a:r>
              <a:rPr b="1" spc="-4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локальные</a:t>
            </a:r>
            <a:r>
              <a:rPr b="1" spc="-5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акты</a:t>
            </a:r>
            <a:r>
              <a:rPr b="1" spc="-15" dirty="0">
                <a:latin typeface="Arial"/>
                <a:cs typeface="Arial"/>
              </a:rPr>
              <a:t> </a:t>
            </a:r>
            <a:r>
              <a:rPr dirty="0"/>
              <a:t>ОО</a:t>
            </a:r>
            <a:r>
              <a:rPr spc="-35" dirty="0"/>
              <a:t> </a:t>
            </a:r>
            <a:r>
              <a:rPr spc="-10" dirty="0"/>
              <a:t>(должностные</a:t>
            </a:r>
            <a:r>
              <a:rPr spc="-35" dirty="0"/>
              <a:t> </a:t>
            </a:r>
            <a:r>
              <a:rPr spc="-20" dirty="0"/>
              <a:t>инструкции,</a:t>
            </a:r>
            <a:r>
              <a:rPr spc="-35" dirty="0"/>
              <a:t> </a:t>
            </a:r>
            <a:r>
              <a:rPr spc="-10" dirty="0"/>
              <a:t>должностные обязанности,</a:t>
            </a:r>
            <a:r>
              <a:rPr spc="-70" dirty="0"/>
              <a:t> </a:t>
            </a:r>
            <a:r>
              <a:rPr dirty="0"/>
              <a:t>Правила</a:t>
            </a:r>
            <a:r>
              <a:rPr spc="-70" dirty="0"/>
              <a:t> </a:t>
            </a:r>
            <a:r>
              <a:rPr dirty="0"/>
              <a:t>внутреннего</a:t>
            </a:r>
            <a:r>
              <a:rPr spc="-35" dirty="0"/>
              <a:t> </a:t>
            </a:r>
            <a:r>
              <a:rPr spc="-10" dirty="0"/>
              <a:t>распорядка,</a:t>
            </a:r>
            <a:r>
              <a:rPr spc="-55" dirty="0"/>
              <a:t> </a:t>
            </a:r>
            <a:r>
              <a:rPr spc="-10" dirty="0"/>
              <a:t>положение</a:t>
            </a:r>
            <a:r>
              <a:rPr spc="-60" dirty="0"/>
              <a:t> </a:t>
            </a:r>
            <a:r>
              <a:rPr dirty="0"/>
              <a:t>об</a:t>
            </a:r>
            <a:r>
              <a:rPr spc="-80" dirty="0"/>
              <a:t> </a:t>
            </a:r>
            <a:r>
              <a:rPr dirty="0"/>
              <a:t>оплате</a:t>
            </a:r>
            <a:r>
              <a:rPr spc="-70" dirty="0"/>
              <a:t> </a:t>
            </a:r>
            <a:r>
              <a:rPr dirty="0"/>
              <a:t>труда,</a:t>
            </a:r>
            <a:r>
              <a:rPr spc="-50" dirty="0"/>
              <a:t> </a:t>
            </a:r>
            <a:r>
              <a:rPr spc="-20" dirty="0"/>
              <a:t>положение</a:t>
            </a:r>
            <a:r>
              <a:rPr spc="-65" dirty="0"/>
              <a:t> </a:t>
            </a:r>
            <a:r>
              <a:rPr spc="-50" dirty="0"/>
              <a:t>о </a:t>
            </a:r>
            <a:r>
              <a:rPr spc="-25" dirty="0"/>
              <a:t>разработке</a:t>
            </a:r>
            <a:r>
              <a:rPr spc="-15" dirty="0"/>
              <a:t> </a:t>
            </a:r>
            <a:r>
              <a:rPr dirty="0"/>
              <a:t>и</a:t>
            </a:r>
            <a:r>
              <a:rPr spc="-20" dirty="0"/>
              <a:t> </a:t>
            </a:r>
            <a:r>
              <a:rPr spc="-10" dirty="0"/>
              <a:t>реализации</a:t>
            </a:r>
            <a:r>
              <a:rPr spc="-35" dirty="0"/>
              <a:t> </a:t>
            </a:r>
            <a:r>
              <a:rPr spc="-25" dirty="0"/>
              <a:t>образовательной</a:t>
            </a:r>
            <a:r>
              <a:rPr spc="-5" dirty="0"/>
              <a:t> </a:t>
            </a:r>
            <a:r>
              <a:rPr spc="-20" dirty="0"/>
              <a:t>программы,</a:t>
            </a:r>
            <a:r>
              <a:rPr spc="15" dirty="0"/>
              <a:t> </a:t>
            </a:r>
            <a:r>
              <a:rPr spc="-20" dirty="0"/>
              <a:t>положение</a:t>
            </a:r>
            <a:r>
              <a:rPr spc="-15" dirty="0"/>
              <a:t> </a:t>
            </a:r>
            <a:r>
              <a:rPr dirty="0"/>
              <a:t>о</a:t>
            </a:r>
            <a:r>
              <a:rPr spc="-15" dirty="0"/>
              <a:t> </a:t>
            </a:r>
            <a:r>
              <a:rPr spc="-10" dirty="0"/>
              <a:t>проведении</a:t>
            </a:r>
          </a:p>
          <a:p>
            <a:pPr marL="12700" algn="just">
              <a:lnSpc>
                <a:spcPct val="100000"/>
              </a:lnSpc>
            </a:pPr>
            <a:r>
              <a:rPr spc="-30" dirty="0"/>
              <a:t>педагогической</a:t>
            </a:r>
            <a:r>
              <a:rPr spc="-10" dirty="0"/>
              <a:t> диагностики </a:t>
            </a:r>
            <a:r>
              <a:rPr dirty="0"/>
              <a:t>и</a:t>
            </a:r>
            <a:r>
              <a:rPr spc="475" dirty="0"/>
              <a:t> </a:t>
            </a:r>
            <a:r>
              <a:rPr spc="-10" dirty="0"/>
              <a:t>др.).</a:t>
            </a:r>
          </a:p>
          <a:p>
            <a:pPr marL="12700" marR="1170940" indent="254000" algn="just">
              <a:lnSpc>
                <a:spcPct val="100000"/>
              </a:lnSpc>
              <a:spcBef>
                <a:spcPts val="600"/>
              </a:spcBef>
              <a:buSzPct val="97222"/>
              <a:buAutoNum type="arabicPeriod" startAt="6"/>
              <a:tabLst>
                <a:tab pos="266700" algn="l"/>
              </a:tabLst>
            </a:pPr>
            <a:r>
              <a:rPr b="1" spc="-10" dirty="0">
                <a:latin typeface="Arial"/>
                <a:cs typeface="Arial"/>
              </a:rPr>
              <a:t>Исключение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незапланированных</a:t>
            </a:r>
            <a:r>
              <a:rPr b="1" spc="-5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поручений</a:t>
            </a:r>
            <a:r>
              <a:rPr b="1" spc="-10" dirty="0">
                <a:latin typeface="Arial"/>
                <a:cs typeface="Arial"/>
              </a:rPr>
              <a:t> </a:t>
            </a:r>
            <a:r>
              <a:rPr dirty="0"/>
              <a:t>и</a:t>
            </a:r>
            <a:r>
              <a:rPr spc="-35" dirty="0"/>
              <a:t> </a:t>
            </a:r>
            <a:r>
              <a:rPr spc="-20" dirty="0"/>
              <a:t>обязанностей,</a:t>
            </a:r>
            <a:r>
              <a:rPr spc="-25" dirty="0"/>
              <a:t> </a:t>
            </a:r>
            <a:r>
              <a:rPr dirty="0"/>
              <a:t>не</a:t>
            </a:r>
            <a:r>
              <a:rPr spc="-30" dirty="0"/>
              <a:t> </a:t>
            </a:r>
            <a:r>
              <a:rPr spc="-10" dirty="0"/>
              <a:t>связанных </a:t>
            </a:r>
            <a:r>
              <a:rPr spc="-50" dirty="0"/>
              <a:t>с </a:t>
            </a:r>
            <a:r>
              <a:rPr spc="-10" dirty="0"/>
              <a:t>непосредственным</a:t>
            </a:r>
            <a:r>
              <a:rPr spc="-5" dirty="0"/>
              <a:t> </a:t>
            </a:r>
            <a:r>
              <a:rPr dirty="0"/>
              <a:t>решением</a:t>
            </a:r>
            <a:r>
              <a:rPr spc="-35" dirty="0"/>
              <a:t> </a:t>
            </a:r>
            <a:r>
              <a:rPr spc="-30" dirty="0"/>
              <a:t>педагогических</a:t>
            </a:r>
            <a:r>
              <a:rPr spc="-50" dirty="0"/>
              <a:t> </a:t>
            </a:r>
            <a:r>
              <a:rPr spc="-10" dirty="0"/>
              <a:t>задач.</a:t>
            </a:r>
          </a:p>
          <a:p>
            <a:pPr marL="266065" indent="-253365">
              <a:lnSpc>
                <a:spcPct val="100000"/>
              </a:lnSpc>
              <a:spcBef>
                <a:spcPts val="605"/>
              </a:spcBef>
              <a:buSzPct val="97222"/>
              <a:buAutoNum type="arabicPeriod" startAt="6"/>
              <a:tabLst>
                <a:tab pos="266065" algn="l"/>
              </a:tabLst>
            </a:pPr>
            <a:r>
              <a:rPr b="1" dirty="0">
                <a:latin typeface="Arial"/>
                <a:cs typeface="Arial"/>
              </a:rPr>
              <a:t>Внедрение</a:t>
            </a:r>
            <a:r>
              <a:rPr b="1" spc="-6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информационных</a:t>
            </a:r>
            <a:r>
              <a:rPr b="1" spc="-1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технологий</a:t>
            </a:r>
            <a:r>
              <a:rPr b="1" spc="10" dirty="0">
                <a:latin typeface="Arial"/>
                <a:cs typeface="Arial"/>
              </a:rPr>
              <a:t> </a:t>
            </a:r>
            <a:r>
              <a:rPr dirty="0"/>
              <a:t>для</a:t>
            </a:r>
            <a:r>
              <a:rPr spc="-45" dirty="0"/>
              <a:t> </a:t>
            </a:r>
            <a:r>
              <a:rPr dirty="0"/>
              <a:t>сбора</a:t>
            </a:r>
            <a:r>
              <a:rPr spc="-35" dirty="0"/>
              <a:t> </a:t>
            </a:r>
            <a:r>
              <a:rPr dirty="0"/>
              <a:t>отчётных</a:t>
            </a:r>
            <a:r>
              <a:rPr spc="-25" dirty="0"/>
              <a:t> </a:t>
            </a:r>
            <a:r>
              <a:rPr dirty="0"/>
              <a:t>данных</a:t>
            </a:r>
            <a:r>
              <a:rPr spc="-15" dirty="0"/>
              <a:t> </a:t>
            </a:r>
            <a:r>
              <a:rPr dirty="0"/>
              <a:t>и</a:t>
            </a:r>
            <a:r>
              <a:rPr spc="-40" dirty="0"/>
              <a:t> </a:t>
            </a:r>
            <a:r>
              <a:rPr spc="-10" dirty="0"/>
              <a:t>данных</a:t>
            </a:r>
          </a:p>
          <a:p>
            <a:pPr marL="12700">
              <a:lnSpc>
                <a:spcPct val="100000"/>
              </a:lnSpc>
            </a:pPr>
            <a:r>
              <a:rPr spc="-10" dirty="0"/>
              <a:t>мониторингов.</a:t>
            </a:r>
          </a:p>
          <a:p>
            <a:pPr marL="266700" indent="-254000">
              <a:lnSpc>
                <a:spcPct val="100000"/>
              </a:lnSpc>
              <a:spcBef>
                <a:spcPts val="600"/>
              </a:spcBef>
              <a:buSzPct val="97222"/>
              <a:buAutoNum type="arabicPeriod" startAt="8"/>
              <a:tabLst>
                <a:tab pos="266700" algn="l"/>
              </a:tabLst>
            </a:pPr>
            <a:r>
              <a:rPr b="1" dirty="0">
                <a:latin typeface="Arial"/>
                <a:cs typeface="Arial"/>
              </a:rPr>
              <a:t>Замещение</a:t>
            </a:r>
            <a:r>
              <a:rPr b="1" spc="-55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документов</a:t>
            </a:r>
            <a:r>
              <a:rPr dirty="0"/>
              <a:t>,</a:t>
            </a:r>
            <a:r>
              <a:rPr spc="-20" dirty="0"/>
              <a:t> </a:t>
            </a:r>
            <a:r>
              <a:rPr spc="-10" dirty="0"/>
              <a:t>оформляемых</a:t>
            </a:r>
            <a:r>
              <a:rPr spc="-45" dirty="0"/>
              <a:t> </a:t>
            </a:r>
            <a:r>
              <a:rPr dirty="0"/>
              <a:t>на</a:t>
            </a:r>
            <a:r>
              <a:rPr spc="-65" dirty="0"/>
              <a:t> </a:t>
            </a:r>
            <a:r>
              <a:rPr spc="-30" dirty="0"/>
              <a:t>бумажном</a:t>
            </a:r>
            <a:r>
              <a:rPr spc="-45" dirty="0"/>
              <a:t> </a:t>
            </a:r>
            <a:r>
              <a:rPr dirty="0"/>
              <a:t>носителе,</a:t>
            </a:r>
            <a:r>
              <a:rPr spc="-70" dirty="0"/>
              <a:t> </a:t>
            </a:r>
            <a:r>
              <a:rPr dirty="0"/>
              <a:t>на</a:t>
            </a:r>
            <a:r>
              <a:rPr spc="-65" dirty="0"/>
              <a:t> </a:t>
            </a:r>
            <a:r>
              <a:rPr spc="-10" dirty="0"/>
              <a:t>электронную</a:t>
            </a:r>
            <a:r>
              <a:rPr spc="-60" dirty="0"/>
              <a:t> </a:t>
            </a:r>
            <a:r>
              <a:rPr spc="-10" dirty="0"/>
              <a:t>форму.</a:t>
            </a:r>
          </a:p>
          <a:p>
            <a:pPr marL="266700" indent="-254000">
              <a:lnSpc>
                <a:spcPct val="100000"/>
              </a:lnSpc>
              <a:spcBef>
                <a:spcPts val="600"/>
              </a:spcBef>
              <a:buSzPct val="97222"/>
              <a:buAutoNum type="arabicPeriod" startAt="8"/>
              <a:tabLst>
                <a:tab pos="266700" algn="l"/>
              </a:tabLst>
            </a:pPr>
            <a:r>
              <a:rPr b="1" spc="-10" dirty="0">
                <a:latin typeface="Arial"/>
                <a:cs typeface="Arial"/>
              </a:rPr>
              <a:t>Исключение</a:t>
            </a:r>
            <a:r>
              <a:rPr b="1" spc="-5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дублирования</a:t>
            </a:r>
            <a:r>
              <a:rPr b="1" spc="-55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информации</a:t>
            </a:r>
            <a:r>
              <a:rPr b="1" spc="-5" dirty="0">
                <a:latin typeface="Arial"/>
                <a:cs typeface="Arial"/>
              </a:rPr>
              <a:t> </a:t>
            </a:r>
            <a:r>
              <a:rPr dirty="0"/>
              <a:t>на</a:t>
            </a:r>
            <a:r>
              <a:rPr spc="-50" dirty="0"/>
              <a:t> </a:t>
            </a:r>
            <a:r>
              <a:rPr spc="-10" dirty="0"/>
              <a:t>электронном</a:t>
            </a:r>
            <a:r>
              <a:rPr spc="-60" dirty="0"/>
              <a:t> </a:t>
            </a:r>
            <a:r>
              <a:rPr dirty="0"/>
              <a:t>и</a:t>
            </a:r>
            <a:r>
              <a:rPr spc="-55" dirty="0"/>
              <a:t> </a:t>
            </a:r>
            <a:r>
              <a:rPr spc="-30" dirty="0"/>
              <a:t>бумажном</a:t>
            </a:r>
            <a:r>
              <a:rPr spc="-25" dirty="0"/>
              <a:t> </a:t>
            </a:r>
            <a:r>
              <a:rPr spc="-10" dirty="0"/>
              <a:t>носителе.</a:t>
            </a:r>
          </a:p>
          <a:p>
            <a:pPr marL="12700" marR="188595" indent="-6350">
              <a:lnSpc>
                <a:spcPct val="100000"/>
              </a:lnSpc>
              <a:spcBef>
                <a:spcPts val="600"/>
              </a:spcBef>
              <a:buSzPct val="97222"/>
              <a:buAutoNum type="arabicPeriod" startAt="8"/>
              <a:tabLst>
                <a:tab pos="328930" algn="l"/>
              </a:tabLst>
            </a:pPr>
            <a:r>
              <a:rPr b="1" dirty="0">
                <a:latin typeface="Arial"/>
                <a:cs typeface="Arial"/>
              </a:rPr>
              <a:t>	Правовое</a:t>
            </a:r>
            <a:r>
              <a:rPr b="1" spc="-80" dirty="0">
                <a:latin typeface="Arial"/>
                <a:cs typeface="Arial"/>
              </a:rPr>
              <a:t> </a:t>
            </a:r>
            <a:r>
              <a:rPr b="1" spc="-10" dirty="0">
                <a:latin typeface="Arial"/>
                <a:cs typeface="Arial"/>
              </a:rPr>
              <a:t>просвещение</a:t>
            </a:r>
            <a:r>
              <a:rPr b="1" spc="-40" dirty="0">
                <a:latin typeface="Arial"/>
                <a:cs typeface="Arial"/>
              </a:rPr>
              <a:t> </a:t>
            </a:r>
            <a:r>
              <a:rPr spc="-10" dirty="0"/>
              <a:t>посредством</a:t>
            </a:r>
            <a:r>
              <a:rPr spc="-60" dirty="0"/>
              <a:t> </a:t>
            </a:r>
            <a:r>
              <a:rPr spc="-20" dirty="0"/>
              <a:t>размещения</a:t>
            </a:r>
            <a:r>
              <a:rPr spc="-50" dirty="0"/>
              <a:t> </a:t>
            </a:r>
            <a:r>
              <a:rPr dirty="0"/>
              <a:t>правовой</a:t>
            </a:r>
            <a:r>
              <a:rPr spc="-55" dirty="0"/>
              <a:t> </a:t>
            </a:r>
            <a:r>
              <a:rPr spc="-10" dirty="0"/>
              <a:t>информации</a:t>
            </a:r>
            <a:r>
              <a:rPr spc="-75" dirty="0"/>
              <a:t> </a:t>
            </a:r>
            <a:r>
              <a:rPr dirty="0"/>
              <a:t>в</a:t>
            </a:r>
            <a:r>
              <a:rPr spc="-60" dirty="0"/>
              <a:t> </a:t>
            </a:r>
            <a:r>
              <a:rPr spc="-10" dirty="0"/>
              <a:t>открытых</a:t>
            </a:r>
            <a:r>
              <a:rPr spc="-75" dirty="0"/>
              <a:t> </a:t>
            </a:r>
            <a:r>
              <a:rPr spc="-50" dirty="0"/>
              <a:t>и </a:t>
            </a:r>
            <a:r>
              <a:rPr dirty="0"/>
              <a:t>общедоступных</a:t>
            </a:r>
            <a:r>
              <a:rPr spc="-25" dirty="0"/>
              <a:t> </a:t>
            </a:r>
            <a:r>
              <a:rPr spc="-10" dirty="0"/>
              <a:t>информационных</a:t>
            </a:r>
            <a:r>
              <a:rPr spc="-45" dirty="0"/>
              <a:t> </a:t>
            </a:r>
            <a:r>
              <a:rPr dirty="0"/>
              <a:t>ресурсах</a:t>
            </a:r>
            <a:r>
              <a:rPr spc="-5" dirty="0"/>
              <a:t> </a:t>
            </a:r>
            <a:r>
              <a:rPr spc="-25" dirty="0"/>
              <a:t>образовательной</a:t>
            </a:r>
            <a:r>
              <a:rPr spc="-35" dirty="0"/>
              <a:t> </a:t>
            </a:r>
            <a:r>
              <a:rPr spc="-20" dirty="0"/>
              <a:t>организации,</a:t>
            </a:r>
            <a:r>
              <a:rPr spc="-60" dirty="0"/>
              <a:t> </a:t>
            </a:r>
            <a:r>
              <a:rPr spc="-10" dirty="0"/>
              <a:t>проведения заседания</a:t>
            </a:r>
            <a:r>
              <a:rPr spc="-65" dirty="0"/>
              <a:t> </a:t>
            </a:r>
            <a:r>
              <a:rPr spc="-30" dirty="0"/>
              <a:t>педагогического</a:t>
            </a:r>
            <a:r>
              <a:rPr spc="-75" dirty="0"/>
              <a:t> </a:t>
            </a:r>
            <a:r>
              <a:rPr dirty="0"/>
              <a:t>совета,</a:t>
            </a:r>
            <a:r>
              <a:rPr spc="-55" dirty="0"/>
              <a:t> </a:t>
            </a:r>
            <a:r>
              <a:rPr dirty="0"/>
              <a:t>индивидуальных</a:t>
            </a:r>
            <a:r>
              <a:rPr spc="-60" dirty="0"/>
              <a:t> </a:t>
            </a:r>
            <a:r>
              <a:rPr spc="-25" dirty="0"/>
              <a:t>консультаций,</a:t>
            </a:r>
            <a:r>
              <a:rPr spc="-60" dirty="0"/>
              <a:t> </a:t>
            </a:r>
            <a:r>
              <a:rPr spc="-10" dirty="0"/>
              <a:t>опросов.</a:t>
            </a:r>
          </a:p>
          <a:p>
            <a:pPr marL="392430" indent="-379730">
              <a:lnSpc>
                <a:spcPct val="100000"/>
              </a:lnSpc>
              <a:spcBef>
                <a:spcPts val="600"/>
              </a:spcBef>
              <a:buSzPct val="97222"/>
              <a:buAutoNum type="arabicPeriod" startAt="8"/>
              <a:tabLst>
                <a:tab pos="392430" algn="l"/>
              </a:tabLst>
            </a:pPr>
            <a:r>
              <a:rPr b="1" spc="-10" dirty="0">
                <a:latin typeface="Arial"/>
                <a:cs typeface="Arial"/>
              </a:rPr>
              <a:t>Повышение</a:t>
            </a:r>
            <a:r>
              <a:rPr b="1" spc="-60" dirty="0">
                <a:latin typeface="Arial"/>
                <a:cs typeface="Arial"/>
              </a:rPr>
              <a:t> </a:t>
            </a:r>
            <a:r>
              <a:rPr b="1" dirty="0">
                <a:latin typeface="Arial"/>
                <a:cs typeface="Arial"/>
              </a:rPr>
              <a:t>квалификации</a:t>
            </a:r>
            <a:r>
              <a:rPr b="1" spc="-30" dirty="0">
                <a:latin typeface="Arial"/>
                <a:cs typeface="Arial"/>
              </a:rPr>
              <a:t> </a:t>
            </a:r>
            <a:r>
              <a:rPr dirty="0"/>
              <a:t>в</a:t>
            </a:r>
            <a:r>
              <a:rPr spc="-65" dirty="0"/>
              <a:t> </a:t>
            </a:r>
            <a:r>
              <a:rPr dirty="0"/>
              <a:t>области</a:t>
            </a:r>
            <a:r>
              <a:rPr spc="-85" dirty="0"/>
              <a:t> </a:t>
            </a:r>
            <a:r>
              <a:rPr spc="-10" dirty="0"/>
              <a:t>применения</a:t>
            </a:r>
            <a:r>
              <a:rPr spc="-65" dirty="0"/>
              <a:t> </a:t>
            </a:r>
            <a:r>
              <a:rPr spc="-10" dirty="0"/>
              <a:t>информационных</a:t>
            </a:r>
            <a:r>
              <a:rPr spc="-70" dirty="0"/>
              <a:t> </a:t>
            </a:r>
            <a:r>
              <a:rPr spc="-10" dirty="0"/>
              <a:t>технологий</a:t>
            </a:r>
            <a:r>
              <a:rPr spc="-65" dirty="0"/>
              <a:t> </a:t>
            </a:r>
            <a:r>
              <a:rPr spc="-25" dirty="0"/>
              <a:t>для</a:t>
            </a:r>
          </a:p>
          <a:p>
            <a:pPr marL="12700">
              <a:lnSpc>
                <a:spcPct val="100000"/>
              </a:lnSpc>
            </a:pPr>
            <a:r>
              <a:rPr dirty="0"/>
              <a:t>оформления</a:t>
            </a:r>
            <a:r>
              <a:rPr spc="-35" dirty="0"/>
              <a:t> </a:t>
            </a:r>
            <a:r>
              <a:rPr spc="-10" dirty="0"/>
              <a:t>содержания</a:t>
            </a:r>
            <a:r>
              <a:rPr spc="-30" dirty="0"/>
              <a:t> </a:t>
            </a:r>
            <a:r>
              <a:rPr dirty="0"/>
              <a:t>и</a:t>
            </a:r>
            <a:r>
              <a:rPr spc="-40" dirty="0"/>
              <a:t> </a:t>
            </a:r>
            <a:r>
              <a:rPr spc="-35" dirty="0"/>
              <a:t>результатов</a:t>
            </a:r>
            <a:r>
              <a:rPr dirty="0"/>
              <a:t> </a:t>
            </a:r>
            <a:r>
              <a:rPr spc="-30" dirty="0"/>
              <a:t>педагогической</a:t>
            </a:r>
            <a:r>
              <a:rPr spc="-40" dirty="0"/>
              <a:t> </a:t>
            </a:r>
            <a:r>
              <a:rPr spc="-10" dirty="0"/>
              <a:t>деятельности.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398271" rIns="0" bIns="0" rtlCol="0">
            <a:spAutoFit/>
          </a:bodyPr>
          <a:lstStyle/>
          <a:p>
            <a:pPr marL="426720">
              <a:lnSpc>
                <a:spcPct val="100000"/>
              </a:lnSpc>
              <a:spcBef>
                <a:spcPts val="100"/>
              </a:spcBef>
            </a:pPr>
            <a:r>
              <a:rPr dirty="0"/>
              <a:t>ПЛАН</a:t>
            </a:r>
            <a:r>
              <a:rPr spc="-55" dirty="0"/>
              <a:t> </a:t>
            </a:r>
            <a:r>
              <a:rPr dirty="0"/>
              <a:t>МЕРОПРИЯТИЙ</a:t>
            </a:r>
            <a:r>
              <a:rPr spc="-50" dirty="0"/>
              <a:t> </a:t>
            </a:r>
            <a:r>
              <a:rPr dirty="0"/>
              <a:t>В</a:t>
            </a:r>
            <a:r>
              <a:rPr spc="-50" dirty="0"/>
              <a:t> </a:t>
            </a:r>
            <a:r>
              <a:rPr spc="-25" dirty="0"/>
              <a:t>ОО</a:t>
            </a: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432415" y="3300268"/>
            <a:ext cx="4687189" cy="5731335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A1AF0E0-3349-062B-285E-76D1B662D66C}"/>
              </a:ext>
            </a:extLst>
          </p:cNvPr>
          <p:cNvSpPr txBox="1"/>
          <p:nvPr/>
        </p:nvSpPr>
        <p:spPr>
          <a:xfrm>
            <a:off x="3067050" y="9309100"/>
            <a:ext cx="710057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>
                <a:solidFill>
                  <a:schemeClr val="accent4"/>
                </a:solidFill>
              </a:rPr>
              <a:t>СПАСИБО ЗА ВНИМАНИЕ</a:t>
            </a:r>
            <a:r>
              <a:rPr lang="ru-RU" sz="4000" dirty="0">
                <a:solidFill>
                  <a:schemeClr val="accent4"/>
                </a:solidFill>
              </a:rPr>
              <a:t>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193</TotalTime>
  <Words>788</Words>
  <Application>Microsoft Office PowerPoint</Application>
  <PresentationFormat>Произвольный</PresentationFormat>
  <Paragraphs>141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Arial</vt:lpstr>
      <vt:lpstr>Calibri</vt:lpstr>
      <vt:lpstr>Microsoft Sans Serif</vt:lpstr>
      <vt:lpstr>Montserrat SemiBold</vt:lpstr>
      <vt:lpstr>Times New Roman</vt:lpstr>
      <vt:lpstr>Wingdings</vt:lpstr>
      <vt:lpstr>Office Theme</vt:lpstr>
      <vt:lpstr>Презентация PowerPoint</vt:lpstr>
      <vt:lpstr>СНИЖЕНИЕ БЮРОКРАТИЧЕСКОЙ НАГРУЗКИ  НА ВСЕХ УРОВНЯХ ОБРАЗОВАНИЯ –  ПРИОРИТЕТНОЕ НАПРАВЛЕНИЕ</vt:lpstr>
      <vt:lpstr>ПЕРЕЧНИ ДОКУМЕНТОВ ПЕДАГОГИЧЕСКИХ РАБОТНИКОВ</vt:lpstr>
      <vt:lpstr>РАБОТА С РОСПОТРЕБНАДЗОРОМ</vt:lpstr>
      <vt:lpstr>Приведение в соответствие всех НПА</vt:lpstr>
      <vt:lpstr>СКРЫТЫЕ МЕХАНИЗМЫ, ПРЕПЯТСТВУЮЩИЕ СНИЖЕНИЮ БЮРОКРАТИЧЕСКОЙ НАГРУЗКИ</vt:lpstr>
      <vt:lpstr>Презентация PowerPoint</vt:lpstr>
      <vt:lpstr>ЧЕК-ЛИСТ МЕРОПРИЯТИЙ В РЕГИОНЕ  по снижению бюрократической нагрузки</vt:lpstr>
      <vt:lpstr>ПЛАН МЕРОПРИЯТИЙ В ОО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Куплинов Ярослав</dc:creator>
  <cp:lastModifiedBy>Пользователь</cp:lastModifiedBy>
  <cp:revision>9</cp:revision>
  <dcterms:created xsi:type="dcterms:W3CDTF">2025-08-08T09:14:05Z</dcterms:created>
  <dcterms:modified xsi:type="dcterms:W3CDTF">2025-08-25T07:07:19Z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2025-08-07T00:00:00Z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2025-08-08T00:00:00Z</vt:filetime>
  </property>
  <property fmtid="{D5CDD505-2E9C-101B-9397-08002B2CF9AE}" pid="5" name="Producer">
    <vt:lpwstr>4-Heights™ PDF Library 3.4.0.6904 (http://www.pdf-tools.com)</vt:lpwstr>
  </property>
</Properties>
</file>